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8" r:id="rId2"/>
    <p:sldId id="268" r:id="rId3"/>
    <p:sldId id="272" r:id="rId4"/>
    <p:sldId id="266" r:id="rId5"/>
    <p:sldId id="257" r:id="rId6"/>
    <p:sldId id="274" r:id="rId7"/>
    <p:sldId id="789" r:id="rId8"/>
    <p:sldId id="790" r:id="rId9"/>
    <p:sldId id="791" r:id="rId10"/>
    <p:sldId id="278" r:id="rId11"/>
    <p:sldId id="277" r:id="rId12"/>
    <p:sldId id="788" r:id="rId13"/>
    <p:sldId id="787" r:id="rId14"/>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4"/>
    <p:restoredTop sz="75613"/>
  </p:normalViewPr>
  <p:slideViewPr>
    <p:cSldViewPr snapToGrid="0">
      <p:cViewPr varScale="1">
        <p:scale>
          <a:sx n="83" d="100"/>
          <a:sy n="83" d="100"/>
        </p:scale>
        <p:origin x="1744" y="200"/>
      </p:cViewPr>
      <p:guideLst/>
    </p:cSldViewPr>
  </p:slideViewPr>
  <p:notesTextViewPr>
    <p:cViewPr>
      <p:scale>
        <a:sx n="1" d="1"/>
        <a:sy n="1" d="1"/>
      </p:scale>
      <p:origin x="0" y="-26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5C907-7497-2645-9C81-EBA16827D350}" type="datetimeFigureOut">
              <a:rPr lang="en-US" smtClean="0"/>
              <a:t>12/1/22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34FCD-F13D-C54A-94D9-A6875582342A}" type="slidenum">
              <a:rPr lang="en-US" smtClean="0"/>
              <a:t>‹#›</a:t>
            </a:fld>
            <a:endParaRPr lang="en-US"/>
          </a:p>
        </p:txBody>
      </p:sp>
    </p:spTree>
    <p:extLst>
      <p:ext uri="{BB962C8B-B14F-4D97-AF65-F5344CB8AC3E}">
        <p14:creationId xmlns:p14="http://schemas.microsoft.com/office/powerpoint/2010/main" val="86790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refers to the fact that the process of data collection and also the analysis of experimental data in the EFRO project (at least for the HU) has heavily leaned on support from the data science team. The analysis pipeline (shiny apps) have served as go-to applications for the experimental people to base discissions on. Here I would like to provide some examples on how the two teams collaborated and present some preliminary results on the outcome of that collaboration.</a:t>
            </a:r>
          </a:p>
        </p:txBody>
      </p:sp>
      <p:sp>
        <p:nvSpPr>
          <p:cNvPr id="4" name="Slide Number Placeholder 3"/>
          <p:cNvSpPr>
            <a:spLocks noGrp="1"/>
          </p:cNvSpPr>
          <p:nvPr>
            <p:ph type="sldNum" sz="quarter" idx="5"/>
          </p:nvPr>
        </p:nvSpPr>
        <p:spPr/>
        <p:txBody>
          <a:bodyPr/>
          <a:lstStyle/>
          <a:p>
            <a:fld id="{B1434FCD-F13D-C54A-94D9-A6875582342A}" type="slidenum">
              <a:rPr lang="en-US" smtClean="0"/>
              <a:t>1</a:t>
            </a:fld>
            <a:endParaRPr lang="en-US"/>
          </a:p>
        </p:txBody>
      </p:sp>
    </p:spTree>
    <p:extLst>
      <p:ext uri="{BB962C8B-B14F-4D97-AF65-F5344CB8AC3E}">
        <p14:creationId xmlns:p14="http://schemas.microsoft.com/office/powerpoint/2010/main" val="1739957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all experiments with the </a:t>
            </a:r>
            <a:r>
              <a:rPr lang="en-US" dirty="0" err="1"/>
              <a:t>biosorter</a:t>
            </a:r>
            <a:r>
              <a:rPr lang="en-US" dirty="0"/>
              <a:t> were performed we started with the aggregation of the data. This yielded a </a:t>
            </a:r>
            <a:r>
              <a:rPr lang="en-US" dirty="0" err="1"/>
              <a:t>dataseyt</a:t>
            </a:r>
            <a:r>
              <a:rPr lang="en-US" dirty="0"/>
              <a:t> with &gt; 2 M rows and &gt; 60 variables.</a:t>
            </a:r>
          </a:p>
          <a:p>
            <a:r>
              <a:rPr lang="en-US" dirty="0"/>
              <a:t>We are now in the process of reanalyzing those experiments to perform Dose-Response analyses for all compounds and rank them according toxicity.</a:t>
            </a:r>
          </a:p>
        </p:txBody>
      </p:sp>
      <p:sp>
        <p:nvSpPr>
          <p:cNvPr id="4" name="Slide Number Placeholder 3"/>
          <p:cNvSpPr>
            <a:spLocks noGrp="1"/>
          </p:cNvSpPr>
          <p:nvPr>
            <p:ph type="sldNum" sz="quarter" idx="5"/>
          </p:nvPr>
        </p:nvSpPr>
        <p:spPr/>
        <p:txBody>
          <a:bodyPr/>
          <a:lstStyle/>
          <a:p>
            <a:fld id="{B1434FCD-F13D-C54A-94D9-A6875582342A}" type="slidenum">
              <a:rPr lang="en-US" smtClean="0"/>
              <a:t>10</a:t>
            </a:fld>
            <a:endParaRPr lang="en-US"/>
          </a:p>
        </p:txBody>
      </p:sp>
    </p:spTree>
    <p:extLst>
      <p:ext uri="{BB962C8B-B14F-4D97-AF65-F5344CB8AC3E}">
        <p14:creationId xmlns:p14="http://schemas.microsoft.com/office/powerpoint/2010/main" val="48328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steps, that are currently under way are that we will also include the data that was collected from experiments where the </a:t>
            </a:r>
            <a:r>
              <a:rPr lang="en-US" dirty="0" err="1"/>
              <a:t>Biosorter</a:t>
            </a:r>
            <a:r>
              <a:rPr lang="en-US" dirty="0"/>
              <a:t> was not used and nematodes were counted manually.</a:t>
            </a:r>
          </a:p>
          <a:p>
            <a:r>
              <a:rPr lang="en-US" dirty="0"/>
              <a:t>After normalizing the data (bring responses for all compounds and experiments to scale 0 – 1), we will enrich the dataset with tox data from existing databases such as those mentioned on the slide. We </a:t>
            </a:r>
            <a:r>
              <a:rPr lang="en-US" dirty="0" err="1"/>
              <a:t>aill</a:t>
            </a:r>
            <a:r>
              <a:rPr lang="en-US" dirty="0"/>
              <a:t> also employ and investigate different ways of establishing EC50 values, leading to more probabilistic estimates, compared to the classical point estimates.</a:t>
            </a:r>
          </a:p>
          <a:p>
            <a:r>
              <a:rPr lang="en-US" dirty="0"/>
              <a:t>We can then rank the compounds based on the experimental data and compare that ranking to the ranking obtained from database mining. This will enable defining an initial applicability domain for using </a:t>
            </a:r>
            <a:r>
              <a:rPr lang="en-US" dirty="0" err="1"/>
              <a:t>C.elegans</a:t>
            </a:r>
            <a:r>
              <a:rPr lang="en-US" dirty="0"/>
              <a:t> as a model system for toxicology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00"/>
                </a:highlight>
                <a:latin typeface="Calibri" panose="020F0502020204030204" pitchFamily="34" charset="0"/>
                <a:ea typeface="Calibri" panose="020F0502020204030204" pitchFamily="34" charset="0"/>
              </a:rPr>
              <a:t>Biggest take-away from the final slides is that the work continues and that we are working toward sharing everything in a well-documented and open way.</a:t>
            </a:r>
            <a:endParaRPr lang="en-NL" sz="180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1434FCD-F13D-C54A-94D9-A6875582342A}" type="slidenum">
              <a:rPr lang="en-US" smtClean="0"/>
              <a:t>12</a:t>
            </a:fld>
            <a:endParaRPr lang="en-US"/>
          </a:p>
        </p:txBody>
      </p:sp>
    </p:spTree>
    <p:extLst>
      <p:ext uri="{BB962C8B-B14F-4D97-AF65-F5344CB8AC3E}">
        <p14:creationId xmlns:p14="http://schemas.microsoft.com/office/powerpoint/2010/main" val="1528714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1434FCD-F13D-C54A-94D9-A6875582342A}" type="slidenum">
              <a:rPr lang="en-US" smtClean="0"/>
              <a:t>13</a:t>
            </a:fld>
            <a:endParaRPr lang="en-US"/>
          </a:p>
        </p:txBody>
      </p:sp>
    </p:spTree>
    <p:extLst>
      <p:ext uri="{BB962C8B-B14F-4D97-AF65-F5344CB8AC3E}">
        <p14:creationId xmlns:p14="http://schemas.microsoft.com/office/powerpoint/2010/main" val="207337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to needing various </a:t>
            </a:r>
            <a:r>
              <a:rPr lang="en-US" dirty="0" err="1"/>
              <a:t>expertises</a:t>
            </a:r>
            <a:r>
              <a:rPr lang="en-US" dirty="0"/>
              <a:t> in the </a:t>
            </a:r>
            <a:r>
              <a:rPr lang="en-US" dirty="0" err="1"/>
              <a:t>lab,data</a:t>
            </a:r>
            <a:r>
              <a:rPr lang="en-US" dirty="0"/>
              <a:t> analysis is not only a data analyst, More roles are needed : data steward to ensure proper data managements is in place, </a:t>
            </a:r>
            <a:r>
              <a:rPr lang="en-US" dirty="0" err="1"/>
              <a:t>devops</a:t>
            </a:r>
            <a:r>
              <a:rPr lang="en-US" dirty="0"/>
              <a:t> to ensure proper tools are available, data. scientists and statisticians for the analysis. Data analysis should not be an afterthought but integrated to the process.</a:t>
            </a:r>
          </a:p>
          <a:p>
            <a:r>
              <a:rPr lang="en-US" dirty="0"/>
              <a:t>What is key in a project that involves the collection of large volumes of data and where data integration and data science activities are foreseen is that  the analytics team and the wet lab team are brought together. Because of the nature of the activities of the two groups this is not so easy. It helps if someone can bridge the communication between the two groups as an Analytics Translator. This translator is able to translate requirements from the wet-lab team to technical requirements and implementations delivered by the data science team. The Analytics Translator and the Project Leader should also be in close connection to ensure that the right things are delivered in the project.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00"/>
                </a:highlight>
                <a:latin typeface="Calibri" panose="020F0502020204030204" pitchFamily="34" charset="0"/>
                <a:ea typeface="Calibri" panose="020F0502020204030204" pitchFamily="34" charset="0"/>
              </a:rPr>
              <a:t>It worked out well. I do not know if this is optimal. We did not ‘experiment’ on this. It is just an illustration on how it could work in practice. I would say it is an important lesson to assign these roles explicitly in any follow-up project</a:t>
            </a:r>
            <a:endParaRPr lang="en-NL" sz="1800" dirty="0">
              <a:effectLst/>
              <a:latin typeface="Calibri" panose="020F0502020204030204" pitchFamily="34" charset="0"/>
              <a:ea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42B3BE-A293-834D-9B9A-54785A51DBFB}" type="slidenum">
              <a:rPr lang="en-US" smtClean="0"/>
              <a:t>2</a:t>
            </a:fld>
            <a:endParaRPr lang="en-US"/>
          </a:p>
        </p:txBody>
      </p:sp>
    </p:spTree>
    <p:extLst>
      <p:ext uri="{BB962C8B-B14F-4D97-AF65-F5344CB8AC3E}">
        <p14:creationId xmlns:p14="http://schemas.microsoft.com/office/powerpoint/2010/main" val="71498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 I will present today involves experimental work preformed on the round worm </a:t>
            </a:r>
            <a:r>
              <a:rPr lang="en-US" dirty="0" err="1"/>
              <a:t>C.elegans</a:t>
            </a:r>
            <a:r>
              <a:rPr lang="en-US" dirty="0"/>
              <a:t>, that </a:t>
            </a:r>
            <a:r>
              <a:rPr lang="en-US" dirty="0" err="1"/>
              <a:t>Marjoleim</a:t>
            </a:r>
            <a:r>
              <a:rPr lang="en-US" dirty="0"/>
              <a:t> earlier today also talked about. In the experiments that I will show, </a:t>
            </a:r>
            <a:r>
              <a:rPr lang="en-US" dirty="0" err="1"/>
              <a:t>C.elegans</a:t>
            </a:r>
            <a:r>
              <a:rPr lang="en-US" dirty="0"/>
              <a:t>  was exposed to ranging concentrations of different toxic and non-toxic compounds. The effects of these compounds on the number (and size) of the nematodes was assessed using a high </a:t>
            </a:r>
            <a:r>
              <a:rPr lang="en-US" dirty="0" err="1"/>
              <a:t>troughput</a:t>
            </a:r>
            <a:r>
              <a:rPr lang="en-US" dirty="0"/>
              <a:t> system called the </a:t>
            </a:r>
            <a:r>
              <a:rPr lang="en-US" dirty="0" err="1"/>
              <a:t>biosorter</a:t>
            </a:r>
            <a:r>
              <a:rPr lang="en-US" dirty="0"/>
              <a:t>. This device can count and assess a number of characteristics of nematodes in suspension, using a technology that is alike a flow cytometer. This method was optimized for measuring </a:t>
            </a:r>
            <a:r>
              <a:rPr lang="en-US" dirty="0" err="1"/>
              <a:t>C.elegans</a:t>
            </a:r>
            <a:r>
              <a:rPr lang="en-US" dirty="0"/>
              <a:t>.  </a:t>
            </a:r>
          </a:p>
        </p:txBody>
      </p:sp>
      <p:sp>
        <p:nvSpPr>
          <p:cNvPr id="4" name="Slide Number Placeholder 3"/>
          <p:cNvSpPr>
            <a:spLocks noGrp="1"/>
          </p:cNvSpPr>
          <p:nvPr>
            <p:ph type="sldNum" sz="quarter" idx="5"/>
          </p:nvPr>
        </p:nvSpPr>
        <p:spPr/>
        <p:txBody>
          <a:bodyPr/>
          <a:lstStyle/>
          <a:p>
            <a:fld id="{B1434FCD-F13D-C54A-94D9-A6875582342A}" type="slidenum">
              <a:rPr lang="en-US" smtClean="0"/>
              <a:t>3</a:t>
            </a:fld>
            <a:endParaRPr lang="en-US"/>
          </a:p>
        </p:txBody>
      </p:sp>
    </p:spTree>
    <p:extLst>
      <p:ext uri="{BB962C8B-B14F-4D97-AF65-F5344CB8AC3E}">
        <p14:creationId xmlns:p14="http://schemas.microsoft.com/office/powerpoint/2010/main" val="4050219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that the wet-lab and the data science teams could effectively work together, we established this workflow. Experimental data generated by the wet lab team was recorded in standardized templates in Excel. Templates ensure </a:t>
            </a:r>
          </a:p>
          <a:p>
            <a:r>
              <a:rPr lang="en-US" sz="1200" dirty="0"/>
              <a:t>Standardizing data formatting</a:t>
            </a:r>
          </a:p>
          <a:p>
            <a:r>
              <a:rPr lang="en-US" sz="1200" dirty="0"/>
              <a:t>Machine readability</a:t>
            </a:r>
          </a:p>
          <a:p>
            <a:r>
              <a:rPr lang="en-US" sz="1200" dirty="0"/>
              <a:t>Interoperability</a:t>
            </a:r>
          </a:p>
          <a:p>
            <a:r>
              <a:rPr lang="en-US" sz="1200" dirty="0"/>
              <a:t>FAIR-</a:t>
            </a:r>
            <a:r>
              <a:rPr lang="en-US" sz="1200" dirty="0" err="1"/>
              <a:t>ification</a:t>
            </a:r>
            <a:endParaRPr lang="en-US" sz="1200" dirty="0"/>
          </a:p>
          <a:p>
            <a:r>
              <a:rPr lang="en-US" sz="1200" dirty="0"/>
              <a:t>Analysis of data with more ease and structure</a:t>
            </a:r>
          </a:p>
          <a:p>
            <a:r>
              <a:rPr lang="en-US" sz="1200" dirty="0"/>
              <a:t>Reproducible Research</a:t>
            </a:r>
          </a:p>
          <a:p>
            <a:endParaRPr lang="en-US" sz="1200" dirty="0"/>
          </a:p>
          <a:p>
            <a:r>
              <a:rPr lang="en-US" sz="1200" dirty="0"/>
              <a:t>The files were</a:t>
            </a:r>
            <a:r>
              <a:rPr lang="en-US" dirty="0"/>
              <a:t> stored on SURF </a:t>
            </a:r>
            <a:r>
              <a:rPr lang="en-US" dirty="0" err="1"/>
              <a:t>ResearchDrive</a:t>
            </a:r>
            <a:r>
              <a:rPr lang="en-US" dirty="0"/>
              <a:t> for back up and long-term storage.</a:t>
            </a:r>
          </a:p>
          <a:p>
            <a:endParaRPr lang="en-US" sz="1200" dirty="0"/>
          </a:p>
          <a:p>
            <a:r>
              <a:rPr lang="en-US" dirty="0"/>
              <a:t>The data science team could access the data through the storage being available in their development environment </a:t>
            </a:r>
            <a:r>
              <a:rPr lang="en-US" dirty="0" err="1"/>
              <a:t>Rstudio</a:t>
            </a:r>
            <a:r>
              <a:rPr lang="en-US" dirty="0"/>
              <a:t>. This environment was used in the cloud on SURF </a:t>
            </a:r>
            <a:r>
              <a:rPr lang="en-US" dirty="0" err="1"/>
              <a:t>ResearchCloud</a:t>
            </a:r>
            <a:r>
              <a:rPr lang="en-US" dirty="0"/>
              <a:t>. Having access to the data directly in the environment you program in prevents having multiple copies of files and ensures working with the right datasets. There is no need to email files back and forth. Everybody has access to the same and latest data.</a:t>
            </a:r>
          </a:p>
          <a:p>
            <a:r>
              <a:rPr lang="en-US" dirty="0"/>
              <a:t>Code generated by the Data Science was stored on </a:t>
            </a:r>
            <a:r>
              <a:rPr lang="en-US" dirty="0" err="1"/>
              <a:t>Github</a:t>
            </a:r>
            <a:r>
              <a:rPr lang="en-US" dirty="0"/>
              <a:t> to ensure reproducibility and backup. Applications such as the Shiny app, that I will demonstrate in a moment, were hosted on a server. This means that the wet lab team could access the app at any time and use the app to explore and analyze the data. Let’s see how this works in practice.</a:t>
            </a:r>
          </a:p>
          <a:p>
            <a:r>
              <a:rPr lang="en-US" dirty="0"/>
              <a:t> </a:t>
            </a:r>
          </a:p>
        </p:txBody>
      </p:sp>
      <p:sp>
        <p:nvSpPr>
          <p:cNvPr id="4" name="Slide Number Placeholder 3"/>
          <p:cNvSpPr>
            <a:spLocks noGrp="1"/>
          </p:cNvSpPr>
          <p:nvPr>
            <p:ph type="sldNum" sz="quarter" idx="5"/>
          </p:nvPr>
        </p:nvSpPr>
        <p:spPr/>
        <p:txBody>
          <a:bodyPr/>
          <a:lstStyle/>
          <a:p>
            <a:fld id="{B1434FCD-F13D-C54A-94D9-A6875582342A}" type="slidenum">
              <a:rPr lang="en-US" smtClean="0"/>
              <a:t>4</a:t>
            </a:fld>
            <a:endParaRPr lang="en-US"/>
          </a:p>
        </p:txBody>
      </p:sp>
    </p:spTree>
    <p:extLst>
      <p:ext uri="{BB962C8B-B14F-4D97-AF65-F5344CB8AC3E}">
        <p14:creationId xmlns:p14="http://schemas.microsoft.com/office/powerpoint/2010/main" val="137467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1434FCD-F13D-C54A-94D9-A6875582342A}" type="slidenum">
              <a:rPr lang="en-US" smtClean="0"/>
              <a:t>5</a:t>
            </a:fld>
            <a:endParaRPr lang="en-US"/>
          </a:p>
        </p:txBody>
      </p:sp>
    </p:spTree>
    <p:extLst>
      <p:ext uri="{BB962C8B-B14F-4D97-AF65-F5344CB8AC3E}">
        <p14:creationId xmlns:p14="http://schemas.microsoft.com/office/powerpoint/2010/main" val="50800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steps in dashboard according the screenshots</a:t>
            </a:r>
          </a:p>
          <a:p>
            <a:endParaRPr lang="en-US" dirty="0"/>
          </a:p>
          <a:p>
            <a:pPr marL="228600" indent="-228600">
              <a:buAutoNum type="arabicPeriod"/>
            </a:pPr>
            <a:r>
              <a:rPr lang="en-US" b="1" dirty="0"/>
              <a:t>Go to app</a:t>
            </a:r>
          </a:p>
          <a:p>
            <a:pPr marL="228600" indent="-228600">
              <a:buAutoNum type="arabicPeriod"/>
            </a:pPr>
            <a:r>
              <a:rPr lang="en-US" dirty="0"/>
              <a:t>Upload the data</a:t>
            </a:r>
          </a:p>
          <a:p>
            <a:pPr marL="228600" indent="-228600">
              <a:buAutoNum type="arabicPeriod"/>
            </a:pPr>
            <a:r>
              <a:rPr lang="en-US" dirty="0"/>
              <a:t>Determine the setting for the controls, on the bases of figure on all the data</a:t>
            </a:r>
          </a:p>
          <a:p>
            <a:pPr marL="228600" indent="-228600">
              <a:buAutoNum type="arabicPeriod"/>
            </a:pPr>
            <a:r>
              <a:rPr lang="en-US" dirty="0"/>
              <a:t>Go to dose effect curve to see if there is an effect of increasing concentrations: is the ID50 reached?</a:t>
            </a:r>
          </a:p>
          <a:p>
            <a:pPr marL="228600" indent="-228600">
              <a:buAutoNum type="arabicPeriod"/>
            </a:pPr>
            <a:r>
              <a:rPr lang="en-US" dirty="0"/>
              <a:t>Go to Dunnett, determine setting for “unequal variances” based on top panel</a:t>
            </a:r>
          </a:p>
          <a:p>
            <a:pPr marL="228600" indent="-228600">
              <a:buAutoNum type="arabicPeriod"/>
            </a:pPr>
            <a:r>
              <a:rPr lang="en-US" dirty="0"/>
              <a:t>Perform Dunnett, determine minimal toxic conc. Based on 95% conf. interval</a:t>
            </a:r>
          </a:p>
        </p:txBody>
      </p:sp>
      <p:sp>
        <p:nvSpPr>
          <p:cNvPr id="4" name="Slide Number Placeholder 3"/>
          <p:cNvSpPr>
            <a:spLocks noGrp="1"/>
          </p:cNvSpPr>
          <p:nvPr>
            <p:ph type="sldNum" sz="quarter" idx="5"/>
          </p:nvPr>
        </p:nvSpPr>
        <p:spPr/>
        <p:txBody>
          <a:bodyPr/>
          <a:lstStyle/>
          <a:p>
            <a:fld id="{B1434FCD-F13D-C54A-94D9-A6875582342A}" type="slidenum">
              <a:rPr lang="en-US" smtClean="0"/>
              <a:t>6</a:t>
            </a:fld>
            <a:endParaRPr lang="en-US"/>
          </a:p>
        </p:txBody>
      </p:sp>
    </p:spTree>
    <p:extLst>
      <p:ext uri="{BB962C8B-B14F-4D97-AF65-F5344CB8AC3E}">
        <p14:creationId xmlns:p14="http://schemas.microsoft.com/office/powerpoint/2010/main" val="1294592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steps in dashboard according the screenshots</a:t>
            </a:r>
          </a:p>
          <a:p>
            <a:endParaRPr lang="en-US" dirty="0"/>
          </a:p>
          <a:p>
            <a:pPr marL="228600" indent="-228600">
              <a:buAutoNum type="arabicPeriod"/>
            </a:pPr>
            <a:r>
              <a:rPr lang="en-US" dirty="0"/>
              <a:t>Go to app</a:t>
            </a:r>
          </a:p>
          <a:p>
            <a:pPr marL="228600" indent="-228600">
              <a:buAutoNum type="arabicPeriod"/>
            </a:pPr>
            <a:r>
              <a:rPr lang="en-US" b="1" dirty="0"/>
              <a:t>Upload the data</a:t>
            </a:r>
          </a:p>
          <a:p>
            <a:pPr marL="228600" indent="-228600">
              <a:buAutoNum type="arabicPeriod"/>
            </a:pPr>
            <a:r>
              <a:rPr lang="en-US" b="1" dirty="0"/>
              <a:t>Determine the setting for the controls, on the bases of figure on all the data</a:t>
            </a:r>
          </a:p>
          <a:p>
            <a:pPr marL="228600" indent="-228600">
              <a:buAutoNum type="arabicPeriod"/>
            </a:pPr>
            <a:r>
              <a:rPr lang="en-US" dirty="0"/>
              <a:t>Go to dose effect curve to see if there is an effect of increasing concentrations: is the ID50 reached?</a:t>
            </a:r>
          </a:p>
          <a:p>
            <a:pPr marL="228600" indent="-228600">
              <a:buAutoNum type="arabicPeriod"/>
            </a:pPr>
            <a:r>
              <a:rPr lang="en-US" dirty="0"/>
              <a:t>Go to Dunnett, determine setting for “unequal variances” based on top panel</a:t>
            </a:r>
          </a:p>
          <a:p>
            <a:pPr marL="228600" indent="-228600">
              <a:buAutoNum type="arabicPeriod"/>
            </a:pPr>
            <a:r>
              <a:rPr lang="en-US" dirty="0"/>
              <a:t>Perform Dunnett, determine minimal toxic conc. Based on 95% conf. interval</a:t>
            </a:r>
          </a:p>
          <a:p>
            <a:pPr marL="228600" indent="-228600">
              <a:buAutoNum type="arabicPeriod"/>
            </a:pPr>
            <a:endParaRPr lang="en-US" b="0" i="0" u="none" strike="noStrike" dirty="0">
              <a:solidFill>
                <a:srgbClr val="000000"/>
              </a:solidFill>
              <a:effectLst/>
              <a:latin typeface="Calibri" panose="020F0502020204030204" pitchFamily="34" charset="0"/>
            </a:endParaRPr>
          </a:p>
          <a:p>
            <a:pPr marL="0" indent="0">
              <a:buFontTx/>
              <a:buNone/>
            </a:pPr>
            <a:r>
              <a:rPr lang="en-GB" b="0" i="0" u="none" strike="noStrike" dirty="0">
                <a:solidFill>
                  <a:srgbClr val="000000"/>
                </a:solidFill>
                <a:effectLst/>
                <a:latin typeface="Calibri" panose="020F0502020204030204" pitchFamily="34" charset="0"/>
              </a:rPr>
              <a:t>the metadata of the experiments describes the control used in the experiment (which medium dilutions are made with or S-medium). In both cases this is ‘</a:t>
            </a:r>
            <a:r>
              <a:rPr lang="en-GB" b="0" i="0" u="none" strike="noStrike" dirty="0" err="1">
                <a:solidFill>
                  <a:srgbClr val="000000"/>
                </a:solidFill>
                <a:effectLst/>
                <a:latin typeface="Calibri" panose="020F0502020204030204" pitchFamily="34" charset="0"/>
              </a:rPr>
              <a:t>ControlVehicleA</a:t>
            </a:r>
            <a:r>
              <a:rPr lang="en-GB" b="0" i="0" u="none" strike="noStrike" dirty="0">
                <a:solidFill>
                  <a:srgbClr val="000000"/>
                </a:solidFill>
                <a:effectLst/>
                <a:latin typeface="Calibri" panose="020F0502020204030204" pitchFamily="34" charset="0"/>
              </a:rPr>
              <a:t>’, which is </a:t>
            </a:r>
            <a:r>
              <a:rPr lang="nl-NL" b="0" i="0" u="none" strike="noStrike" dirty="0" err="1">
                <a:solidFill>
                  <a:srgbClr val="000000"/>
                </a:solidFill>
                <a:effectLst/>
                <a:latin typeface="Calibri" panose="020F0502020204030204" pitchFamily="34" charset="0"/>
              </a:rPr>
              <a:t>the</a:t>
            </a:r>
            <a:r>
              <a:rPr lang="nl-NL" b="0" i="0" u="none" strike="noStrike" dirty="0">
                <a:solidFill>
                  <a:srgbClr val="000000"/>
                </a:solidFill>
                <a:effectLst/>
                <a:latin typeface="Calibri" panose="020F0502020204030204" pitchFamily="34" charset="0"/>
              </a:rPr>
              <a:t> medium in </a:t>
            </a:r>
            <a:r>
              <a:rPr lang="nl-NL" b="0" i="0" u="none" strike="noStrike" dirty="0" err="1">
                <a:solidFill>
                  <a:srgbClr val="000000"/>
                </a:solidFill>
                <a:effectLst/>
                <a:latin typeface="Calibri" panose="020F0502020204030204" pitchFamily="34" charset="0"/>
              </a:rPr>
              <a:t>which</a:t>
            </a:r>
            <a:r>
              <a:rPr lang="nl-NL" b="0" i="0" u="none" strike="noStrike" dirty="0">
                <a:solidFill>
                  <a:srgbClr val="000000"/>
                </a:solidFill>
                <a:effectLst/>
                <a:latin typeface="Calibri" panose="020F0502020204030204" pitchFamily="34" charset="0"/>
              </a:rPr>
              <a:t> </a:t>
            </a:r>
            <a:r>
              <a:rPr lang="nl-NL" b="0" i="0" u="none" strike="noStrike" dirty="0" err="1">
                <a:solidFill>
                  <a:srgbClr val="000000"/>
                </a:solidFill>
                <a:effectLst/>
                <a:latin typeface="Calibri" panose="020F0502020204030204" pitchFamily="34" charset="0"/>
              </a:rPr>
              <a:t>the</a:t>
            </a:r>
            <a:r>
              <a:rPr lang="nl-NL" b="0" i="0" u="none" strike="noStrike" dirty="0">
                <a:solidFill>
                  <a:srgbClr val="000000"/>
                </a:solidFill>
                <a:effectLst/>
                <a:latin typeface="Calibri" panose="020F0502020204030204" pitchFamily="34" charset="0"/>
              </a:rPr>
              <a:t> </a:t>
            </a:r>
            <a:r>
              <a:rPr lang="nl-NL" b="0" i="0" u="none" strike="noStrike" dirty="0" err="1">
                <a:solidFill>
                  <a:srgbClr val="000000"/>
                </a:solidFill>
                <a:effectLst/>
                <a:latin typeface="Calibri" panose="020F0502020204030204" pitchFamily="34" charset="0"/>
              </a:rPr>
              <a:t>dilutions</a:t>
            </a:r>
            <a:r>
              <a:rPr lang="nl-NL" b="0" i="0" u="none" strike="noStrike" dirty="0">
                <a:solidFill>
                  <a:srgbClr val="000000"/>
                </a:solidFill>
                <a:effectLst/>
                <a:latin typeface="Calibri" panose="020F0502020204030204" pitchFamily="34" charset="0"/>
              </a:rPr>
              <a:t> are made (e.g. ethanol). </a:t>
            </a:r>
            <a:r>
              <a:rPr lang="nl-NL" b="0" i="0" u="none" strike="noStrike" dirty="0" err="1">
                <a:solidFill>
                  <a:srgbClr val="000000"/>
                </a:solidFill>
                <a:effectLst/>
                <a:latin typeface="Calibri" panose="020F0502020204030204" pitchFamily="34" charset="0"/>
              </a:rPr>
              <a:t>Negative</a:t>
            </a:r>
            <a:r>
              <a:rPr lang="nl-NL" b="0" i="0" u="none" strike="noStrike" dirty="0">
                <a:solidFill>
                  <a:srgbClr val="000000"/>
                </a:solidFill>
                <a:effectLst/>
                <a:latin typeface="Calibri" panose="020F0502020204030204" pitchFamily="34" charset="0"/>
              </a:rPr>
              <a:t> </a:t>
            </a:r>
            <a:r>
              <a:rPr lang="nl-NL" b="0" i="0" u="none" strike="noStrike">
                <a:solidFill>
                  <a:srgbClr val="000000"/>
                </a:solidFill>
                <a:effectLst/>
                <a:latin typeface="Calibri" panose="020F0502020204030204" pitchFamily="34" charset="0"/>
              </a:rPr>
              <a:t>control is </a:t>
            </a:r>
            <a:r>
              <a:rPr lang="nl-NL" b="0" i="0" u="none" strike="noStrike" dirty="0">
                <a:solidFill>
                  <a:srgbClr val="000000"/>
                </a:solidFill>
                <a:effectLst/>
                <a:latin typeface="Calibri" panose="020F0502020204030204" pitchFamily="34" charset="0"/>
              </a:rPr>
              <a:t>in S-medium </a:t>
            </a:r>
            <a:r>
              <a:rPr lang="nl-NL" b="0" i="0" u="none" strike="noStrike" dirty="0" err="1">
                <a:solidFill>
                  <a:srgbClr val="000000"/>
                </a:solidFill>
                <a:effectLst/>
                <a:latin typeface="Calibri" panose="020F0502020204030204" pitchFamily="34" charset="0"/>
              </a:rPr>
              <a:t>by</a:t>
            </a:r>
            <a:r>
              <a:rPr lang="nl-NL" b="0" i="0" u="none" strike="noStrike" dirty="0">
                <a:solidFill>
                  <a:srgbClr val="000000"/>
                </a:solidFill>
                <a:effectLst/>
                <a:latin typeface="Calibri" panose="020F0502020204030204" pitchFamily="34" charset="0"/>
              </a:rPr>
              <a:t> default.</a:t>
            </a:r>
            <a:endParaRPr lang="en-US" dirty="0"/>
          </a:p>
          <a:p>
            <a:endParaRPr lang="en-NL" dirty="0"/>
          </a:p>
        </p:txBody>
      </p:sp>
      <p:sp>
        <p:nvSpPr>
          <p:cNvPr id="4" name="Slide Number Placeholder 3"/>
          <p:cNvSpPr>
            <a:spLocks noGrp="1"/>
          </p:cNvSpPr>
          <p:nvPr>
            <p:ph type="sldNum" sz="quarter" idx="5"/>
          </p:nvPr>
        </p:nvSpPr>
        <p:spPr/>
        <p:txBody>
          <a:bodyPr/>
          <a:lstStyle/>
          <a:p>
            <a:fld id="{B1434FCD-F13D-C54A-94D9-A6875582342A}" type="slidenum">
              <a:rPr lang="en-US" smtClean="0"/>
              <a:t>7</a:t>
            </a:fld>
            <a:endParaRPr lang="en-US"/>
          </a:p>
        </p:txBody>
      </p:sp>
    </p:spTree>
    <p:extLst>
      <p:ext uri="{BB962C8B-B14F-4D97-AF65-F5344CB8AC3E}">
        <p14:creationId xmlns:p14="http://schemas.microsoft.com/office/powerpoint/2010/main" val="2502444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steps in dashboard according the screenshots</a:t>
            </a:r>
          </a:p>
          <a:p>
            <a:endParaRPr lang="en-US" dirty="0"/>
          </a:p>
          <a:p>
            <a:pPr marL="228600" indent="-228600">
              <a:buAutoNum type="arabicPeriod"/>
            </a:pPr>
            <a:r>
              <a:rPr lang="en-US" dirty="0"/>
              <a:t>Go to app</a:t>
            </a:r>
          </a:p>
          <a:p>
            <a:pPr marL="228600" indent="-228600">
              <a:buAutoNum type="arabicPeriod"/>
            </a:pPr>
            <a:r>
              <a:rPr lang="en-US" dirty="0"/>
              <a:t>Upload the data</a:t>
            </a:r>
          </a:p>
          <a:p>
            <a:pPr marL="228600" indent="-228600">
              <a:buAutoNum type="arabicPeriod"/>
            </a:pPr>
            <a:r>
              <a:rPr lang="en-US" dirty="0"/>
              <a:t>Determine the setting for the controls, on the bases of figure on all the data</a:t>
            </a:r>
          </a:p>
          <a:p>
            <a:pPr marL="228600" indent="-228600">
              <a:buAutoNum type="arabicPeriod"/>
            </a:pPr>
            <a:r>
              <a:rPr lang="en-US" b="1" dirty="0"/>
              <a:t>Go to dose effect curve to see if there is an effect of increasing concentrations: is the ID50 reached?</a:t>
            </a:r>
          </a:p>
          <a:p>
            <a:pPr marL="228600" indent="-228600">
              <a:buAutoNum type="arabicPeriod"/>
            </a:pPr>
            <a:r>
              <a:rPr lang="en-US" dirty="0"/>
              <a:t>Go to Dunnett, determine setting for “unequal variances” based on top panel</a:t>
            </a:r>
          </a:p>
          <a:p>
            <a:pPr marL="228600" indent="-228600">
              <a:buAutoNum type="arabicPeriod"/>
            </a:pPr>
            <a:r>
              <a:rPr lang="en-US" dirty="0"/>
              <a:t>Perform Dunnett, determine minimal toxic conc. Based on 95% conf. interval</a:t>
            </a:r>
          </a:p>
          <a:p>
            <a:endParaRPr lang="en-NL" dirty="0"/>
          </a:p>
          <a:p>
            <a:r>
              <a:rPr lang="en-GB" dirty="0"/>
              <a:t>M</a:t>
            </a:r>
            <a:r>
              <a:rPr lang="en-NL" dirty="0"/>
              <a:t>odel residuals: to check if model is fitting well</a:t>
            </a:r>
          </a:p>
        </p:txBody>
      </p:sp>
      <p:sp>
        <p:nvSpPr>
          <p:cNvPr id="4" name="Slide Number Placeholder 3"/>
          <p:cNvSpPr>
            <a:spLocks noGrp="1"/>
          </p:cNvSpPr>
          <p:nvPr>
            <p:ph type="sldNum" sz="quarter" idx="5"/>
          </p:nvPr>
        </p:nvSpPr>
        <p:spPr/>
        <p:txBody>
          <a:bodyPr/>
          <a:lstStyle/>
          <a:p>
            <a:fld id="{B1434FCD-F13D-C54A-94D9-A6875582342A}" type="slidenum">
              <a:rPr lang="en-US" smtClean="0"/>
              <a:t>8</a:t>
            </a:fld>
            <a:endParaRPr lang="en-US"/>
          </a:p>
        </p:txBody>
      </p:sp>
    </p:spTree>
    <p:extLst>
      <p:ext uri="{BB962C8B-B14F-4D97-AF65-F5344CB8AC3E}">
        <p14:creationId xmlns:p14="http://schemas.microsoft.com/office/powerpoint/2010/main" val="97409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steps in dashboard according the screenshots</a:t>
            </a:r>
          </a:p>
          <a:p>
            <a:endParaRPr lang="en-US" dirty="0"/>
          </a:p>
          <a:p>
            <a:pPr marL="228600" indent="-228600">
              <a:buAutoNum type="arabicPeriod"/>
            </a:pPr>
            <a:r>
              <a:rPr lang="en-US" dirty="0"/>
              <a:t>Go to app</a:t>
            </a:r>
          </a:p>
          <a:p>
            <a:pPr marL="228600" indent="-228600">
              <a:buAutoNum type="arabicPeriod"/>
            </a:pPr>
            <a:r>
              <a:rPr lang="en-US" dirty="0"/>
              <a:t>Upload the data</a:t>
            </a:r>
          </a:p>
          <a:p>
            <a:pPr marL="228600" indent="-228600">
              <a:buAutoNum type="arabicPeriod"/>
            </a:pPr>
            <a:r>
              <a:rPr lang="en-US" dirty="0"/>
              <a:t>Determine the setting for the controls, on the bases of figure on all the data</a:t>
            </a:r>
          </a:p>
          <a:p>
            <a:pPr marL="228600" indent="-228600">
              <a:buAutoNum type="arabicPeriod"/>
            </a:pPr>
            <a:r>
              <a:rPr lang="en-US" dirty="0"/>
              <a:t>Go to dose effect curve to see if there is an effect of increasing concentrations: is the ID50 reached?</a:t>
            </a:r>
          </a:p>
          <a:p>
            <a:pPr marL="228600" indent="-228600">
              <a:buAutoNum type="arabicPeriod"/>
            </a:pPr>
            <a:r>
              <a:rPr lang="en-US" b="1" dirty="0"/>
              <a:t>Go to Dunnett, determine setting for “unequal variances” based on top panel</a:t>
            </a:r>
          </a:p>
          <a:p>
            <a:pPr marL="228600" indent="-228600">
              <a:buAutoNum type="arabicPeriod"/>
            </a:pPr>
            <a:r>
              <a:rPr lang="en-US" b="1" dirty="0"/>
              <a:t>Perform Dunnett, determine minimal toxic conc. Based on 95% conf. interval</a:t>
            </a:r>
          </a:p>
          <a:p>
            <a:endParaRPr lang="en-NL" dirty="0"/>
          </a:p>
          <a:p>
            <a:endParaRPr lang="en-NL" dirty="0"/>
          </a:p>
          <a:p>
            <a:r>
              <a:rPr lang="en-NL" dirty="0"/>
              <a:t>Dunnetts test allows you to compare a number of treatments with a single control (multiple comparison 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Dunnett, determine setting for “unequal variances” based on top panel: if boxplots show wildly different variances, check “variance heterogeneity” (right side)</a:t>
            </a:r>
          </a:p>
          <a:p>
            <a:pPr algn="l"/>
            <a:r>
              <a:rPr lang="en-US" sz="1800" b="0" i="0" u="none" strike="noStrike" dirty="0">
                <a:solidFill>
                  <a:srgbClr val="000000"/>
                </a:solidFill>
                <a:effectLst/>
                <a:latin typeface="Calibri" panose="020F0502020204030204" pitchFamily="34" charset="0"/>
              </a:rPr>
              <a:t>you would need to do a formal check: one of the reasons why we are redoing the analysis in full.</a:t>
            </a:r>
          </a:p>
          <a:p>
            <a:pPr algn="l"/>
            <a:r>
              <a:rPr lang="en-US" sz="1800" b="0" i="0" u="none" strike="noStrike" dirty="0">
                <a:solidFill>
                  <a:srgbClr val="000000"/>
                </a:solidFill>
                <a:effectLst/>
                <a:latin typeface="Calibri" panose="020F0502020204030204" pitchFamily="34" charset="0"/>
              </a:rPr>
              <a:t>You could </a:t>
            </a:r>
            <a:r>
              <a:rPr lang="en-US" sz="1800" b="0" i="0" u="none" strike="noStrike" dirty="0" err="1">
                <a:solidFill>
                  <a:srgbClr val="000000"/>
                </a:solidFill>
                <a:effectLst/>
                <a:latin typeface="Calibri" panose="020F0502020204030204" pitchFamily="34" charset="0"/>
              </a:rPr>
              <a:t>perfom</a:t>
            </a:r>
            <a:r>
              <a:rPr lang="en-US" sz="1800" b="0" i="0" u="none" strike="noStrike" dirty="0">
                <a:solidFill>
                  <a:srgbClr val="000000"/>
                </a:solidFill>
                <a:effectLst/>
                <a:latin typeface="Calibri" panose="020F0502020204030204" pitchFamily="34" charset="0"/>
              </a:rPr>
              <a:t> a </a:t>
            </a:r>
            <a:r>
              <a:rPr lang="en-US" sz="1800" b="0" i="0" u="none" strike="noStrike" dirty="0" err="1">
                <a:solidFill>
                  <a:srgbClr val="000000"/>
                </a:solidFill>
                <a:effectLst/>
                <a:latin typeface="Calibri" panose="020F0502020204030204" pitchFamily="34" charset="0"/>
              </a:rPr>
              <a:t>Levene’s</a:t>
            </a:r>
            <a:r>
              <a:rPr lang="en-US" sz="1800" b="0" i="0" u="none" strike="noStrike" dirty="0">
                <a:solidFill>
                  <a:srgbClr val="000000"/>
                </a:solidFill>
                <a:effectLst/>
                <a:latin typeface="Calibri" panose="020F0502020204030204" pitchFamily="34" charset="0"/>
              </a:rPr>
              <a:t> Test on the data for checking </a:t>
            </a:r>
            <a:r>
              <a:rPr lang="en-US" sz="1800" b="0" i="0" u="none" strike="noStrike" dirty="0" err="1">
                <a:solidFill>
                  <a:srgbClr val="000000"/>
                </a:solidFill>
                <a:effectLst/>
                <a:latin typeface="Calibri" panose="020F0502020204030204" pitchFamily="34" charset="0"/>
              </a:rPr>
              <a:t>heteroscredasticity</a:t>
            </a:r>
            <a:r>
              <a:rPr lang="en-US" sz="1800" b="0" i="0" u="none" strike="noStrike" dirty="0">
                <a:solidFill>
                  <a:srgbClr val="000000"/>
                </a:solidFill>
                <a:effectLst/>
                <a:latin typeface="Calibri" panose="020F0502020204030204" pitchFamily="34" charset="0"/>
              </a:rPr>
              <a:t>. This tool is meant for a quick exploratory check on the results of the performed experiment.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Calibri" panose="020F0502020204030204" pitchFamily="34" charset="0"/>
              </a:rPr>
              <a:t>the complete 95% conf interval should be below, or above the dotted line, so for UVCB1, I would conclude that the two highest conc. Are significantly inhibiting. Under the assumption that we see a dose dependent decrease, the others are not inhibitory, but there is some (biological) variability causing a sway...</a:t>
            </a:r>
            <a:endParaRPr lang="en-US" dirty="0"/>
          </a:p>
          <a:p>
            <a:endParaRPr lang="en-NL" dirty="0"/>
          </a:p>
        </p:txBody>
      </p:sp>
      <p:sp>
        <p:nvSpPr>
          <p:cNvPr id="4" name="Slide Number Placeholder 3"/>
          <p:cNvSpPr>
            <a:spLocks noGrp="1"/>
          </p:cNvSpPr>
          <p:nvPr>
            <p:ph type="sldNum" sz="quarter" idx="5"/>
          </p:nvPr>
        </p:nvSpPr>
        <p:spPr/>
        <p:txBody>
          <a:bodyPr/>
          <a:lstStyle/>
          <a:p>
            <a:fld id="{B1434FCD-F13D-C54A-94D9-A6875582342A}" type="slidenum">
              <a:rPr lang="en-US" smtClean="0"/>
              <a:t>9</a:t>
            </a:fld>
            <a:endParaRPr lang="en-US"/>
          </a:p>
        </p:txBody>
      </p:sp>
    </p:spTree>
    <p:extLst>
      <p:ext uri="{BB962C8B-B14F-4D97-AF65-F5344CB8AC3E}">
        <p14:creationId xmlns:p14="http://schemas.microsoft.com/office/powerpoint/2010/main" val="254757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DDE00-6A06-764B-81DE-E0366EEF51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D5BB1B6D-6558-481A-BCAD-A626E899EE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Tree>
    <p:extLst>
      <p:ext uri="{BB962C8B-B14F-4D97-AF65-F5344CB8AC3E}">
        <p14:creationId xmlns:p14="http://schemas.microsoft.com/office/powerpoint/2010/main" val="379342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08BB-C6AF-F510-BFBB-A248A480287A}"/>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414E30D3-121A-DF8A-0675-7148448E560D}"/>
              </a:ext>
            </a:extLst>
          </p:cNvPr>
          <p:cNvSpPr>
            <a:spLocks noGrp="1"/>
          </p:cNvSpPr>
          <p:nvPr>
            <p:ph idx="1"/>
          </p:nvPr>
        </p:nvSpPr>
        <p:spPr>
          <a:xfrm>
            <a:off x="838200" y="1825625"/>
            <a:ext cx="10515600" cy="40881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65725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9034-D492-155B-B6F9-775AF6894E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E4C024B0-201C-8642-6DB1-EDA7E4EFC20B}"/>
              </a:ext>
            </a:extLst>
          </p:cNvPr>
          <p:cNvSpPr>
            <a:spLocks noGrp="1"/>
          </p:cNvSpPr>
          <p:nvPr>
            <p:ph type="body" idx="1"/>
          </p:nvPr>
        </p:nvSpPr>
        <p:spPr>
          <a:xfrm>
            <a:off x="831850" y="4589464"/>
            <a:ext cx="10515600" cy="125474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94477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8430-4848-F108-A3E9-800F0BF0C672}"/>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238DFD9F-A2F4-349A-9750-82FF3B071890}"/>
              </a:ext>
            </a:extLst>
          </p:cNvPr>
          <p:cNvSpPr>
            <a:spLocks noGrp="1"/>
          </p:cNvSpPr>
          <p:nvPr>
            <p:ph sz="half" idx="1"/>
          </p:nvPr>
        </p:nvSpPr>
        <p:spPr>
          <a:xfrm>
            <a:off x="838200" y="1825625"/>
            <a:ext cx="5181600" cy="41080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DDABEFAA-D342-8C04-6B5D-B4041039898A}"/>
              </a:ext>
            </a:extLst>
          </p:cNvPr>
          <p:cNvSpPr>
            <a:spLocks noGrp="1"/>
          </p:cNvSpPr>
          <p:nvPr>
            <p:ph sz="half" idx="2"/>
          </p:nvPr>
        </p:nvSpPr>
        <p:spPr>
          <a:xfrm>
            <a:off x="6172200" y="1825625"/>
            <a:ext cx="5181600" cy="41080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98356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F085-DEB5-C0C7-7E5B-C027A4D8F20C}"/>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4D57A726-91C4-F9B0-9F7C-34143B52F2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E43960-5118-59C3-0002-35E547D96A9A}"/>
              </a:ext>
            </a:extLst>
          </p:cNvPr>
          <p:cNvSpPr>
            <a:spLocks noGrp="1"/>
          </p:cNvSpPr>
          <p:nvPr>
            <p:ph sz="half" idx="2"/>
          </p:nvPr>
        </p:nvSpPr>
        <p:spPr>
          <a:xfrm>
            <a:off x="839788" y="2505075"/>
            <a:ext cx="5157787" cy="32695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2E6CB7F4-41F5-BBAA-E06F-C0E732B7AA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80D0947-F65D-22FD-6E65-53E3300E9AA1}"/>
              </a:ext>
            </a:extLst>
          </p:cNvPr>
          <p:cNvSpPr>
            <a:spLocks noGrp="1"/>
          </p:cNvSpPr>
          <p:nvPr>
            <p:ph sz="quarter" idx="4"/>
          </p:nvPr>
        </p:nvSpPr>
        <p:spPr>
          <a:xfrm>
            <a:off x="6172200" y="2505075"/>
            <a:ext cx="5183188" cy="32695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402105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1901-6FC5-9309-99F9-367CADCF51AF}"/>
              </a:ext>
            </a:extLst>
          </p:cNvPr>
          <p:cNvSpPr>
            <a:spLocks noGrp="1"/>
          </p:cNvSpPr>
          <p:nvPr>
            <p:ph type="title"/>
          </p:nvPr>
        </p:nvSpPr>
        <p:spPr/>
        <p:txBody>
          <a:bodyPr/>
          <a:lstStyle/>
          <a:p>
            <a:r>
              <a:rPr lang="en-GB"/>
              <a:t>Click to edit Master title style</a:t>
            </a:r>
            <a:endParaRPr lang="en-NL"/>
          </a:p>
        </p:txBody>
      </p:sp>
    </p:spTree>
    <p:extLst>
      <p:ext uri="{BB962C8B-B14F-4D97-AF65-F5344CB8AC3E}">
        <p14:creationId xmlns:p14="http://schemas.microsoft.com/office/powerpoint/2010/main" val="96841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56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8420-1A4E-9470-1E2F-21D98341BA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8F6E7E11-7749-74B3-DAA0-2D0584797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4504B91D-1267-77AD-3A64-F49BC317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78744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3E9A3-0E1D-8EBF-C98C-2D6AE871E3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F81A5567-0907-B76B-CF62-272B0D622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4F5A4C92-B287-BF89-249E-9C1FB274DB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15140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AAACF5-E524-ED2C-BCFD-C19A62092D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A74CDF9E-23C0-304C-8A93-556625D52F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pic>
        <p:nvPicPr>
          <p:cNvPr id="7" name="Picture 6">
            <a:extLst>
              <a:ext uri="{FF2B5EF4-FFF2-40B4-BE49-F238E27FC236}">
                <a16:creationId xmlns:a16="http://schemas.microsoft.com/office/drawing/2014/main" id="{DBD4202D-E5D8-F5E3-A136-DFF50D17F999}"/>
              </a:ext>
            </a:extLst>
          </p:cNvPr>
          <p:cNvPicPr>
            <a:picLocks noChangeAspect="1"/>
          </p:cNvPicPr>
          <p:nvPr userDrawn="1"/>
        </p:nvPicPr>
        <p:blipFill>
          <a:blip r:embed="rId11"/>
          <a:stretch>
            <a:fillRect/>
          </a:stretch>
        </p:blipFill>
        <p:spPr>
          <a:xfrm>
            <a:off x="0" y="5830113"/>
            <a:ext cx="12192001" cy="1027887"/>
          </a:xfrm>
          <a:prstGeom prst="rect">
            <a:avLst/>
          </a:prstGeom>
        </p:spPr>
      </p:pic>
    </p:spTree>
    <p:extLst>
      <p:ext uri="{BB962C8B-B14F-4D97-AF65-F5344CB8AC3E}">
        <p14:creationId xmlns:p14="http://schemas.microsoft.com/office/powerpoint/2010/main" val="1233578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bi.ac.uk/biostudi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jpeg"/><Relationship Id="rId2" Type="http://schemas.openxmlformats.org/officeDocument/2006/relationships/notesSlide" Target="../notesSlides/notesSlide2.xml"/><Relationship Id="rId16" Type="http://schemas.openxmlformats.org/officeDocument/2006/relationships/image" Target="../media/image17.svg"/><Relationship Id="rId20" Type="http://schemas.openxmlformats.org/officeDocument/2006/relationships/image" Target="../media/image21.svg"/><Relationship Id="rId29"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38.png"/><Relationship Id="rId5" Type="http://schemas.openxmlformats.org/officeDocument/2006/relationships/image" Target="../media/image18.png"/><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1" name="Rectangle 207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el 1">
            <a:extLst>
              <a:ext uri="{FF2B5EF4-FFF2-40B4-BE49-F238E27FC236}">
                <a16:creationId xmlns:a16="http://schemas.microsoft.com/office/drawing/2014/main" id="{C41CBE03-33DD-4DA7-9511-A09057EAA435}"/>
              </a:ext>
            </a:extLst>
          </p:cNvPr>
          <p:cNvSpPr>
            <a:spLocks noGrp="1"/>
          </p:cNvSpPr>
          <p:nvPr>
            <p:ph type="ctrTitle"/>
          </p:nvPr>
        </p:nvSpPr>
        <p:spPr>
          <a:xfrm>
            <a:off x="1295400" y="669925"/>
            <a:ext cx="4800600" cy="1325563"/>
          </a:xfrm>
        </p:spPr>
        <p:txBody>
          <a:bodyPr vert="horz" lIns="91440" tIns="45720" rIns="91440" bIns="45720" rtlCol="0" anchor="b">
            <a:normAutofit/>
          </a:bodyPr>
          <a:lstStyle/>
          <a:p>
            <a:pPr algn="l"/>
            <a:r>
              <a:rPr lang="en-US" sz="3400">
                <a:solidFill>
                  <a:schemeClr val="bg1"/>
                </a:solidFill>
              </a:rPr>
              <a:t>The power of Data Science in EFRO-ToxFlow</a:t>
            </a:r>
          </a:p>
        </p:txBody>
      </p:sp>
      <p:cxnSp>
        <p:nvCxnSpPr>
          <p:cNvPr id="2073" name="Straight Connector 207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2042B91-34A4-5D4B-3D4E-4174D2DF9B06}"/>
              </a:ext>
            </a:extLst>
          </p:cNvPr>
          <p:cNvSpPr txBox="1"/>
          <p:nvPr/>
        </p:nvSpPr>
        <p:spPr>
          <a:xfrm>
            <a:off x="1295400" y="2288833"/>
            <a:ext cx="4800600" cy="371157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u="sng" dirty="0">
                <a:solidFill>
                  <a:schemeClr val="bg1"/>
                </a:solidFill>
              </a:rPr>
              <a:t>Marie </a:t>
            </a:r>
            <a:r>
              <a:rPr lang="en-US" sz="2000" u="sng" dirty="0" err="1">
                <a:solidFill>
                  <a:schemeClr val="bg1"/>
                </a:solidFill>
              </a:rPr>
              <a:t>Corradi</a:t>
            </a:r>
            <a:endParaRPr lang="en-US" sz="2000" u="sng" dirty="0">
              <a:solidFill>
                <a:schemeClr val="bg1"/>
              </a:solidFill>
            </a:endParaRPr>
          </a:p>
          <a:p>
            <a:pPr indent="-228600">
              <a:lnSpc>
                <a:spcPct val="90000"/>
              </a:lnSpc>
              <a:spcAft>
                <a:spcPts val="600"/>
              </a:spcAft>
              <a:buFont typeface="Arial" panose="020B0604020202020204" pitchFamily="34" charset="0"/>
              <a:buChar char="•"/>
            </a:pPr>
            <a:r>
              <a:rPr lang="en-US" sz="2000" dirty="0">
                <a:solidFill>
                  <a:schemeClr val="bg1"/>
                </a:solidFill>
              </a:rPr>
              <a:t>Nienke </a:t>
            </a:r>
            <a:r>
              <a:rPr lang="en-US" sz="2000" dirty="0" err="1">
                <a:solidFill>
                  <a:schemeClr val="bg1"/>
                </a:solidFill>
              </a:rPr>
              <a:t>Stigter</a:t>
            </a:r>
            <a:endParaRPr lang="en-US" sz="2000" dirty="0">
              <a:solidFill>
                <a:schemeClr val="bg1"/>
              </a:solidFill>
            </a:endParaRPr>
          </a:p>
          <a:p>
            <a:pPr indent="-228600">
              <a:lnSpc>
                <a:spcPct val="90000"/>
              </a:lnSpc>
              <a:spcAft>
                <a:spcPts val="600"/>
              </a:spcAft>
              <a:buFont typeface="Arial" panose="020B0604020202020204" pitchFamily="34" charset="0"/>
              <a:buChar char="•"/>
            </a:pPr>
            <a:r>
              <a:rPr lang="en-US" sz="2000" dirty="0">
                <a:solidFill>
                  <a:schemeClr val="bg1"/>
                </a:solidFill>
              </a:rPr>
              <a:t>Amra </a:t>
            </a:r>
            <a:r>
              <a:rPr lang="en-US" sz="2000" dirty="0" err="1">
                <a:solidFill>
                  <a:schemeClr val="bg1"/>
                </a:solidFill>
              </a:rPr>
              <a:t>Milasinovic</a:t>
            </a:r>
            <a:r>
              <a:rPr lang="en-US" sz="2000" dirty="0">
                <a:solidFill>
                  <a:schemeClr val="bg1"/>
                </a:solidFill>
              </a:rPr>
              <a:t>, PhD</a:t>
            </a:r>
          </a:p>
          <a:p>
            <a:pPr indent="-228600">
              <a:lnSpc>
                <a:spcPct val="90000"/>
              </a:lnSpc>
              <a:spcAft>
                <a:spcPts val="600"/>
              </a:spcAft>
              <a:buFont typeface="Arial" panose="020B0604020202020204" pitchFamily="34" charset="0"/>
              <a:buChar char="•"/>
            </a:pPr>
            <a:r>
              <a:rPr lang="en-US" sz="2000" dirty="0">
                <a:solidFill>
                  <a:schemeClr val="bg1"/>
                </a:solidFill>
              </a:rPr>
              <a:t>Johanna </a:t>
            </a:r>
            <a:r>
              <a:rPr lang="en-US" sz="2000" dirty="0" err="1">
                <a:solidFill>
                  <a:schemeClr val="bg1"/>
                </a:solidFill>
              </a:rPr>
              <a:t>Louter</a:t>
            </a: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a:p>
            <a:pPr indent="-228600">
              <a:lnSpc>
                <a:spcPct val="90000"/>
              </a:lnSpc>
              <a:spcAft>
                <a:spcPts val="600"/>
              </a:spcAft>
              <a:buFont typeface="Arial" panose="020B0604020202020204" pitchFamily="34" charset="0"/>
              <a:buChar char="•"/>
            </a:pPr>
            <a:r>
              <a:rPr lang="en-US" sz="2000" dirty="0">
                <a:solidFill>
                  <a:schemeClr val="bg1"/>
                </a:solidFill>
              </a:rPr>
              <a:t>Rene van der Ploeg, PhD</a:t>
            </a:r>
          </a:p>
          <a:p>
            <a:pPr indent="-228600">
              <a:lnSpc>
                <a:spcPct val="90000"/>
              </a:lnSpc>
              <a:spcAft>
                <a:spcPts val="600"/>
              </a:spcAft>
              <a:buFont typeface="Arial" panose="020B0604020202020204" pitchFamily="34" charset="0"/>
              <a:buChar char="•"/>
            </a:pPr>
            <a:r>
              <a:rPr lang="en-US" sz="2000" dirty="0">
                <a:solidFill>
                  <a:schemeClr val="bg1"/>
                </a:solidFill>
              </a:rPr>
              <a:t>Alyanne de </a:t>
            </a:r>
            <a:r>
              <a:rPr lang="en-US" sz="2000" dirty="0" err="1">
                <a:solidFill>
                  <a:schemeClr val="bg1"/>
                </a:solidFill>
              </a:rPr>
              <a:t>Haan</a:t>
            </a:r>
            <a:r>
              <a:rPr lang="en-US" sz="2000" dirty="0">
                <a:solidFill>
                  <a:schemeClr val="bg1"/>
                </a:solidFill>
              </a:rPr>
              <a:t>, PhD</a:t>
            </a:r>
          </a:p>
          <a:p>
            <a:pPr indent="-228600">
              <a:lnSpc>
                <a:spcPct val="90000"/>
              </a:lnSpc>
              <a:spcAft>
                <a:spcPts val="600"/>
              </a:spcAft>
              <a:buFont typeface="Arial" panose="020B0604020202020204" pitchFamily="34" charset="0"/>
              <a:buChar char="•"/>
            </a:pPr>
            <a:r>
              <a:rPr lang="en-US" sz="2000" dirty="0">
                <a:solidFill>
                  <a:schemeClr val="bg1"/>
                </a:solidFill>
              </a:rPr>
              <a:t>Marc Teunis, PhD*</a:t>
            </a:r>
          </a:p>
          <a:p>
            <a:pPr indent="-228600">
              <a:lnSpc>
                <a:spcPct val="90000"/>
              </a:lnSpc>
              <a:spcAft>
                <a:spcPts val="600"/>
              </a:spcAft>
              <a:buFont typeface="Arial" panose="020B0604020202020204" pitchFamily="34" charset="0"/>
              <a:buChar char="•"/>
            </a:pPr>
            <a:endParaRPr lang="en-US" sz="2000" dirty="0">
              <a:solidFill>
                <a:schemeClr val="bg1"/>
              </a:solidFill>
            </a:endParaRPr>
          </a:p>
          <a:p>
            <a:pPr>
              <a:lnSpc>
                <a:spcPct val="90000"/>
              </a:lnSpc>
              <a:spcAft>
                <a:spcPts val="600"/>
              </a:spcAft>
            </a:pPr>
            <a:r>
              <a:rPr lang="en-US" sz="2000" dirty="0">
                <a:solidFill>
                  <a:schemeClr val="bg1"/>
                </a:solidFill>
              </a:rPr>
              <a:t>*Corresponding author</a:t>
            </a: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pic>
        <p:nvPicPr>
          <p:cNvPr id="1026" name="Picture 2" descr="InternationalHU.com | Impact your future | HU University of ...">
            <a:extLst>
              <a:ext uri="{FF2B5EF4-FFF2-40B4-BE49-F238E27FC236}">
                <a16:creationId xmlns:a16="http://schemas.microsoft.com/office/drawing/2014/main" id="{808FF6DA-3526-15CE-6FFC-0B8FCB2DE5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47247" y="369913"/>
            <a:ext cx="2784532" cy="2784532"/>
          </a:xfrm>
          <a:prstGeom prst="rect">
            <a:avLst/>
          </a:prstGeom>
          <a:noFill/>
          <a:extLst>
            <a:ext uri="{909E8E84-426E-40DD-AFC4-6F175D3DCCD1}">
              <a14:hiddenFill xmlns:a14="http://schemas.microsoft.com/office/drawing/2010/main">
                <a:solidFill>
                  <a:srgbClr val="FFFFFF"/>
                </a:solidFill>
              </a14:hiddenFill>
            </a:ext>
          </a:extLst>
        </p:spPr>
      </p:pic>
      <p:sp>
        <p:nvSpPr>
          <p:cNvPr id="2075" name="Rectangle 2074">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Graphical user interface&#10;&#10;Description automatically generated">
            <a:extLst>
              <a:ext uri="{FF2B5EF4-FFF2-40B4-BE49-F238E27FC236}">
                <a16:creationId xmlns:a16="http://schemas.microsoft.com/office/drawing/2014/main" id="{6CD0D808-4880-C54F-63DD-ECDD5FE8C2E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38661" y="4741240"/>
            <a:ext cx="3588640" cy="762586"/>
          </a:xfrm>
          <a:prstGeom prst="rect">
            <a:avLst/>
          </a:prstGeom>
          <a:noFill/>
          <a:extLst>
            <a:ext uri="{909E8E84-426E-40DD-AFC4-6F175D3DCCD1}">
              <a14:hiddenFill xmlns:a14="http://schemas.microsoft.com/office/drawing/2010/main">
                <a:solidFill>
                  <a:srgbClr val="FFFFFF"/>
                </a:solidFill>
              </a14:hiddenFill>
            </a:ext>
          </a:extLst>
        </p:spPr>
      </p:pic>
      <p:sp>
        <p:nvSpPr>
          <p:cNvPr id="2077" name="Rectangle 2076">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293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5B77D0-D98A-F8FB-A129-86EB156099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727" y="206776"/>
            <a:ext cx="9337964" cy="5834168"/>
          </a:xfrm>
          <a:prstGeom prst="rect">
            <a:avLst/>
          </a:prstGeom>
        </p:spPr>
      </p:pic>
      <p:sp>
        <p:nvSpPr>
          <p:cNvPr id="2" name="Title 1">
            <a:extLst>
              <a:ext uri="{FF2B5EF4-FFF2-40B4-BE49-F238E27FC236}">
                <a16:creationId xmlns:a16="http://schemas.microsoft.com/office/drawing/2014/main" id="{6A182B4D-51CA-A614-0260-2221513AB775}"/>
              </a:ext>
            </a:extLst>
          </p:cNvPr>
          <p:cNvSpPr>
            <a:spLocks noGrp="1"/>
          </p:cNvSpPr>
          <p:nvPr>
            <p:ph type="title"/>
          </p:nvPr>
        </p:nvSpPr>
        <p:spPr>
          <a:xfrm>
            <a:off x="4024748" y="4840070"/>
            <a:ext cx="6643251" cy="1325563"/>
          </a:xfrm>
        </p:spPr>
        <p:txBody>
          <a:bodyPr>
            <a:normAutofit/>
          </a:bodyPr>
          <a:lstStyle/>
          <a:p>
            <a:r>
              <a:rPr lang="en-US" sz="2800" dirty="0"/>
              <a:t>27 unique experiments </a:t>
            </a:r>
            <a:br>
              <a:rPr lang="en-US" sz="2800" dirty="0"/>
            </a:br>
            <a:r>
              <a:rPr lang="en-US" sz="2800" dirty="0"/>
              <a:t>with 26 test compounds</a:t>
            </a:r>
          </a:p>
        </p:txBody>
      </p:sp>
    </p:spTree>
    <p:extLst>
      <p:ext uri="{BB962C8B-B14F-4D97-AF65-F5344CB8AC3E}">
        <p14:creationId xmlns:p14="http://schemas.microsoft.com/office/powerpoint/2010/main" val="4100625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21D6-EFD3-EA69-917A-2CA5FBA36F78}"/>
              </a:ext>
            </a:extLst>
          </p:cNvPr>
          <p:cNvSpPr>
            <a:spLocks noGrp="1"/>
          </p:cNvSpPr>
          <p:nvPr>
            <p:ph type="title"/>
          </p:nvPr>
        </p:nvSpPr>
        <p:spPr>
          <a:xfrm>
            <a:off x="223603" y="-189512"/>
            <a:ext cx="10515600" cy="1325563"/>
          </a:xfrm>
        </p:spPr>
        <p:txBody>
          <a:bodyPr/>
          <a:lstStyle/>
          <a:p>
            <a:r>
              <a:rPr lang="en-US" dirty="0"/>
              <a:t>Dose response curves, per experiment</a:t>
            </a:r>
          </a:p>
        </p:txBody>
      </p:sp>
      <p:pic>
        <p:nvPicPr>
          <p:cNvPr id="3" name="Picture 2">
            <a:extLst>
              <a:ext uri="{FF2B5EF4-FFF2-40B4-BE49-F238E27FC236}">
                <a16:creationId xmlns:a16="http://schemas.microsoft.com/office/drawing/2014/main" id="{0E126B82-EC8F-3BA0-B0C8-944F0C4FD85D}"/>
              </a:ext>
            </a:extLst>
          </p:cNvPr>
          <p:cNvPicPr>
            <a:picLocks noChangeAspect="1"/>
          </p:cNvPicPr>
          <p:nvPr/>
        </p:nvPicPr>
        <p:blipFill>
          <a:blip r:embed="rId2"/>
          <a:stretch>
            <a:fillRect/>
          </a:stretch>
        </p:blipFill>
        <p:spPr>
          <a:xfrm>
            <a:off x="380999" y="1052922"/>
            <a:ext cx="8253181" cy="4821404"/>
          </a:xfrm>
          <a:prstGeom prst="rect">
            <a:avLst/>
          </a:prstGeom>
        </p:spPr>
      </p:pic>
    </p:spTree>
    <p:extLst>
      <p:ext uri="{BB962C8B-B14F-4D97-AF65-F5344CB8AC3E}">
        <p14:creationId xmlns:p14="http://schemas.microsoft.com/office/powerpoint/2010/main" val="3124028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AF72-A9BD-E51E-44B9-7DE4DED3BF1A}"/>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B5AB767-0E65-C84A-D6E1-DBE4F1D3C14B}"/>
              </a:ext>
            </a:extLst>
          </p:cNvPr>
          <p:cNvSpPr>
            <a:spLocks noGrp="1"/>
          </p:cNvSpPr>
          <p:nvPr>
            <p:ph idx="1"/>
          </p:nvPr>
        </p:nvSpPr>
        <p:spPr/>
        <p:txBody>
          <a:bodyPr>
            <a:normAutofit fontScale="92500" lnSpcReduction="10000"/>
          </a:bodyPr>
          <a:lstStyle/>
          <a:p>
            <a:r>
              <a:rPr lang="en-US" dirty="0"/>
              <a:t>Aggregate data from manual count experiments</a:t>
            </a:r>
          </a:p>
          <a:p>
            <a:r>
              <a:rPr lang="en-US" dirty="0"/>
              <a:t>Normalize data</a:t>
            </a:r>
          </a:p>
          <a:p>
            <a:r>
              <a:rPr lang="en-US" dirty="0"/>
              <a:t>Combine all data</a:t>
            </a:r>
          </a:p>
          <a:p>
            <a:r>
              <a:rPr lang="en-US" dirty="0"/>
              <a:t>Perform probabilistic determination of EC50 values</a:t>
            </a:r>
          </a:p>
          <a:p>
            <a:r>
              <a:rPr lang="en-US" dirty="0"/>
              <a:t>Rank compounds, based on average EC50</a:t>
            </a:r>
          </a:p>
          <a:p>
            <a:r>
              <a:rPr lang="en-US" dirty="0"/>
              <a:t>Compare ranking with existing tox data (e.g. EPA Dashboard / </a:t>
            </a:r>
            <a:r>
              <a:rPr lang="en-US" dirty="0" err="1"/>
              <a:t>ChEMBL</a:t>
            </a:r>
            <a:r>
              <a:rPr lang="en-US" dirty="0"/>
              <a:t>)</a:t>
            </a:r>
          </a:p>
          <a:p>
            <a:r>
              <a:rPr lang="en-US" dirty="0"/>
              <a:t>Publish findings</a:t>
            </a:r>
          </a:p>
          <a:p>
            <a:r>
              <a:rPr lang="en-US" dirty="0"/>
              <a:t>Publish full annotated dataset in a public repository (probably </a:t>
            </a:r>
            <a:r>
              <a:rPr lang="en-US" dirty="0">
                <a:hlinkClick r:id="rId3"/>
              </a:rPr>
              <a:t>https://www.ebi.ac.uk/biostudies/</a:t>
            </a:r>
            <a:r>
              <a:rPr lang="en-US" dirty="0"/>
              <a:t> )</a:t>
            </a:r>
          </a:p>
        </p:txBody>
      </p:sp>
    </p:spTree>
    <p:extLst>
      <p:ext uri="{BB962C8B-B14F-4D97-AF65-F5344CB8AC3E}">
        <p14:creationId xmlns:p14="http://schemas.microsoft.com/office/powerpoint/2010/main" val="2283310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6897-29BE-2945-B4A5-2809F9EA4886}"/>
              </a:ext>
            </a:extLst>
          </p:cNvPr>
          <p:cNvSpPr>
            <a:spLocks noGrp="1"/>
          </p:cNvSpPr>
          <p:nvPr>
            <p:ph type="title"/>
          </p:nvPr>
        </p:nvSpPr>
        <p:spPr>
          <a:xfrm>
            <a:off x="157868" y="0"/>
            <a:ext cx="10515600" cy="1013715"/>
          </a:xfrm>
        </p:spPr>
        <p:txBody>
          <a:bodyPr>
            <a:normAutofit/>
          </a:bodyPr>
          <a:lstStyle/>
          <a:p>
            <a:r>
              <a:rPr lang="en-US" b="1" dirty="0"/>
              <a:t>Acknowledgements</a:t>
            </a:r>
          </a:p>
        </p:txBody>
      </p:sp>
      <p:sp>
        <p:nvSpPr>
          <p:cNvPr id="3" name="Content Placeholder 2">
            <a:extLst>
              <a:ext uri="{FF2B5EF4-FFF2-40B4-BE49-F238E27FC236}">
                <a16:creationId xmlns:a16="http://schemas.microsoft.com/office/drawing/2014/main" id="{97E89F6C-AE8E-394E-A861-3A9A109FBE6F}"/>
              </a:ext>
            </a:extLst>
          </p:cNvPr>
          <p:cNvSpPr>
            <a:spLocks noGrp="1"/>
          </p:cNvSpPr>
          <p:nvPr>
            <p:ph idx="1"/>
          </p:nvPr>
        </p:nvSpPr>
        <p:spPr>
          <a:xfrm>
            <a:off x="369148" y="1102069"/>
            <a:ext cx="3751439" cy="3451458"/>
          </a:xfrm>
        </p:spPr>
        <p:txBody>
          <a:bodyPr>
            <a:noAutofit/>
          </a:bodyPr>
          <a:lstStyle/>
          <a:p>
            <a:pPr marL="0" indent="0">
              <a:lnSpc>
                <a:spcPct val="100000"/>
              </a:lnSpc>
              <a:buNone/>
            </a:pPr>
            <a:r>
              <a:rPr lang="en-US" sz="2000" b="1" dirty="0"/>
              <a:t>Innovative Testing [Data Science]</a:t>
            </a:r>
            <a:br>
              <a:rPr lang="en-US" sz="2000" dirty="0"/>
            </a:br>
            <a:r>
              <a:rPr lang="en-US" sz="2000" dirty="0" err="1"/>
              <a:t>Alyanne</a:t>
            </a:r>
            <a:r>
              <a:rPr lang="en-US" sz="2000" dirty="0"/>
              <a:t> de </a:t>
            </a:r>
            <a:r>
              <a:rPr lang="en-US" sz="2000" dirty="0" err="1"/>
              <a:t>Haan</a:t>
            </a:r>
            <a:br>
              <a:rPr lang="en-US" sz="2000" dirty="0"/>
            </a:br>
            <a:r>
              <a:rPr lang="en-US" sz="2000" dirty="0"/>
              <a:t>Rene van der Ploeg</a:t>
            </a:r>
            <a:br>
              <a:rPr lang="en-US" sz="2000" dirty="0"/>
            </a:br>
            <a:r>
              <a:rPr lang="en-US" sz="2000" dirty="0"/>
              <a:t>Marie </a:t>
            </a:r>
            <a:r>
              <a:rPr lang="en-US" sz="2000" dirty="0" err="1"/>
              <a:t>Corradi</a:t>
            </a:r>
            <a:endParaRPr lang="en-US" sz="2000" dirty="0"/>
          </a:p>
          <a:p>
            <a:pPr marL="0" indent="0">
              <a:lnSpc>
                <a:spcPct val="100000"/>
              </a:lnSpc>
              <a:buNone/>
            </a:pPr>
            <a:endParaRPr lang="en-US" sz="2000" dirty="0"/>
          </a:p>
          <a:p>
            <a:pPr marL="0" indent="0">
              <a:lnSpc>
                <a:spcPct val="100000"/>
              </a:lnSpc>
              <a:buNone/>
            </a:pPr>
            <a:r>
              <a:rPr lang="en-US" sz="2000" b="1" dirty="0"/>
              <a:t>Innovative Testing [Wet Lab]</a:t>
            </a:r>
            <a:br>
              <a:rPr lang="en-US" sz="2000" b="1" dirty="0"/>
            </a:br>
            <a:r>
              <a:rPr lang="en-US" sz="2000" dirty="0"/>
              <a:t>Nienke </a:t>
            </a:r>
            <a:r>
              <a:rPr lang="en-US" sz="2000" dirty="0" err="1"/>
              <a:t>Stigter</a:t>
            </a:r>
            <a:br>
              <a:rPr lang="en-US" sz="2000" dirty="0"/>
            </a:br>
            <a:r>
              <a:rPr lang="en-US" sz="2000" dirty="0"/>
              <a:t>Johanna </a:t>
            </a:r>
            <a:r>
              <a:rPr lang="en-US" sz="2000" dirty="0" err="1"/>
              <a:t>Louter</a:t>
            </a:r>
            <a:br>
              <a:rPr lang="en-US" sz="2000" dirty="0"/>
            </a:br>
            <a:r>
              <a:rPr lang="en-US" sz="2000" dirty="0"/>
              <a:t>Amra </a:t>
            </a:r>
            <a:r>
              <a:rPr lang="en-US" sz="2000" dirty="0" err="1"/>
              <a:t>Milasinovic</a:t>
            </a:r>
            <a:endParaRPr lang="en-US" sz="2000" dirty="0"/>
          </a:p>
          <a:p>
            <a:pPr marL="0" indent="0">
              <a:lnSpc>
                <a:spcPct val="100000"/>
              </a:lnSpc>
              <a:buNone/>
            </a:pPr>
            <a:endParaRPr lang="en-US" sz="2000" dirty="0"/>
          </a:p>
          <a:p>
            <a:pPr marL="0" indent="0">
              <a:lnSpc>
                <a:spcPct val="100000"/>
              </a:lnSpc>
              <a:buNone/>
            </a:pPr>
            <a:r>
              <a:rPr lang="en-US" sz="2000" b="1" dirty="0"/>
              <a:t>HU [Data Steward]</a:t>
            </a:r>
            <a:br>
              <a:rPr lang="en-US" sz="2000" dirty="0"/>
            </a:br>
            <a:r>
              <a:rPr lang="en-US" sz="2000" dirty="0" err="1"/>
              <a:t>Tineke</a:t>
            </a:r>
            <a:r>
              <a:rPr lang="en-US" sz="2000" dirty="0"/>
              <a:t> van der Meer</a:t>
            </a:r>
          </a:p>
          <a:p>
            <a:pPr marL="0" indent="0">
              <a:lnSpc>
                <a:spcPct val="100000"/>
              </a:lnSpc>
              <a:buNone/>
            </a:pPr>
            <a:endParaRPr lang="en-US" sz="2000" dirty="0"/>
          </a:p>
          <a:p>
            <a:pPr marL="0" indent="0">
              <a:lnSpc>
                <a:spcPct val="100000"/>
              </a:lnSpc>
              <a:buNone/>
            </a:pPr>
            <a:endParaRPr lang="en-US" sz="2000" dirty="0"/>
          </a:p>
          <a:p>
            <a:pPr marL="0" indent="0">
              <a:lnSpc>
                <a:spcPct val="100000"/>
              </a:lnSpc>
              <a:buNone/>
            </a:pPr>
            <a:endParaRPr lang="en-US" sz="2000" dirty="0"/>
          </a:p>
          <a:p>
            <a:pPr marL="0" indent="0">
              <a:lnSpc>
                <a:spcPct val="100000"/>
              </a:lnSpc>
              <a:buNone/>
            </a:pPr>
            <a:endParaRPr lang="en-US" sz="2000" dirty="0"/>
          </a:p>
          <a:p>
            <a:pPr marL="0" indent="0">
              <a:buNone/>
            </a:pPr>
            <a:endParaRPr lang="en-US" sz="2000" dirty="0"/>
          </a:p>
          <a:p>
            <a:pPr marL="0" indent="0">
              <a:lnSpc>
                <a:spcPct val="100000"/>
              </a:lnSpc>
              <a:buNone/>
            </a:pPr>
            <a:endParaRPr lang="en-US" sz="2000" dirty="0"/>
          </a:p>
          <a:p>
            <a:pPr marL="0" indent="0">
              <a:lnSpc>
                <a:spcPct val="100000"/>
              </a:lnSpc>
              <a:buNone/>
            </a:pPr>
            <a:endParaRPr lang="en-US" sz="2000" dirty="0"/>
          </a:p>
          <a:p>
            <a:pPr marL="0" indent="0">
              <a:lnSpc>
                <a:spcPct val="100000"/>
              </a:lnSpc>
              <a:buNone/>
            </a:pPr>
            <a:endParaRPr lang="en-US" sz="2000" dirty="0"/>
          </a:p>
        </p:txBody>
      </p:sp>
      <p:pic>
        <p:nvPicPr>
          <p:cNvPr id="4" name="Tijdelijke aanduiding voor inhoud 4" descr="Afbeelding met muur, binnen, object, zitten&#10;&#10;Beschrijving is gegenereerd met hoge betrouwbaarheid">
            <a:extLst>
              <a:ext uri="{FF2B5EF4-FFF2-40B4-BE49-F238E27FC236}">
                <a16:creationId xmlns:a16="http://schemas.microsoft.com/office/drawing/2014/main" id="{0C7063F3-656F-8E4B-AA6A-E1C2DC15E098}"/>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b="1316"/>
          <a:stretch/>
        </p:blipFill>
        <p:spPr>
          <a:xfrm>
            <a:off x="7385345" y="146736"/>
            <a:ext cx="4648787" cy="2614936"/>
          </a:xfrm>
          <a:prstGeom prst="rect">
            <a:avLst/>
          </a:prstGeom>
          <a:effectLst>
            <a:glow rad="139700">
              <a:schemeClr val="accent4">
                <a:satMod val="175000"/>
                <a:alpha val="40000"/>
              </a:schemeClr>
            </a:glow>
            <a:outerShdw blurRad="50800" dist="50800" dir="5400000" algn="ctr" rotWithShape="0">
              <a:srgbClr val="000000">
                <a:alpha val="90980"/>
              </a:srgbClr>
            </a:outerShdw>
          </a:effectLst>
        </p:spPr>
      </p:pic>
      <p:sp>
        <p:nvSpPr>
          <p:cNvPr id="12" name="Rechthoek 5">
            <a:extLst>
              <a:ext uri="{FF2B5EF4-FFF2-40B4-BE49-F238E27FC236}">
                <a16:creationId xmlns:a16="http://schemas.microsoft.com/office/drawing/2014/main" id="{5E008B85-2EF3-2B45-8BDD-F00C7B547F9D}"/>
              </a:ext>
            </a:extLst>
          </p:cNvPr>
          <p:cNvSpPr/>
          <p:nvPr/>
        </p:nvSpPr>
        <p:spPr>
          <a:xfrm>
            <a:off x="10072993" y="2435423"/>
            <a:ext cx="2018438" cy="307777"/>
          </a:xfrm>
          <a:prstGeom prst="rect">
            <a:avLst/>
          </a:prstGeom>
        </p:spPr>
        <p:txBody>
          <a:bodyPr wrap="none">
            <a:spAutoFit/>
          </a:bodyPr>
          <a:lstStyle/>
          <a:p>
            <a:r>
              <a:rPr lang="en-US" sz="1400" b="1" dirty="0"/>
              <a:t>Softbank’s Pepper Robot</a:t>
            </a:r>
          </a:p>
        </p:txBody>
      </p:sp>
      <p:sp>
        <p:nvSpPr>
          <p:cNvPr id="13" name="TextBox 12">
            <a:extLst>
              <a:ext uri="{FF2B5EF4-FFF2-40B4-BE49-F238E27FC236}">
                <a16:creationId xmlns:a16="http://schemas.microsoft.com/office/drawing/2014/main" id="{40778459-1F17-6345-A340-E3D927317C98}"/>
              </a:ext>
            </a:extLst>
          </p:cNvPr>
          <p:cNvSpPr txBox="1"/>
          <p:nvPr/>
        </p:nvSpPr>
        <p:spPr>
          <a:xfrm>
            <a:off x="4285673" y="1102069"/>
            <a:ext cx="3355012" cy="4431983"/>
          </a:xfrm>
          <a:prstGeom prst="rect">
            <a:avLst/>
          </a:prstGeom>
          <a:noFill/>
        </p:spPr>
        <p:txBody>
          <a:bodyPr wrap="square">
            <a:spAutoFit/>
          </a:bodyPr>
          <a:lstStyle/>
          <a:p>
            <a:r>
              <a:rPr lang="en-US" sz="2000" b="1" dirty="0" err="1"/>
              <a:t>Vivaltes</a:t>
            </a:r>
            <a:br>
              <a:rPr lang="en-US" sz="2000" dirty="0"/>
            </a:br>
            <a:r>
              <a:rPr lang="en-US" sz="2000" dirty="0" err="1"/>
              <a:t>Marjolein</a:t>
            </a:r>
            <a:r>
              <a:rPr lang="en-US" sz="2000" dirty="0"/>
              <a:t> </a:t>
            </a:r>
            <a:r>
              <a:rPr lang="en-US" sz="2000" dirty="0" err="1"/>
              <a:t>Wildwater</a:t>
            </a:r>
            <a:endParaRPr lang="en-US" sz="2000" dirty="0"/>
          </a:p>
          <a:p>
            <a:r>
              <a:rPr lang="en-US" sz="2000" dirty="0"/>
              <a:t>Jesus Arellano</a:t>
            </a:r>
          </a:p>
          <a:p>
            <a:endParaRPr lang="en-US" sz="2000" dirty="0"/>
          </a:p>
          <a:p>
            <a:pPr algn="l"/>
            <a:r>
              <a:rPr lang="en-US" sz="2000" b="1" dirty="0"/>
              <a:t>Students</a:t>
            </a:r>
            <a:br>
              <a:rPr lang="en-US" sz="2000" dirty="0"/>
            </a:br>
            <a:r>
              <a:rPr lang="en-GB" sz="1800" b="0" i="0" u="none" strike="noStrike" dirty="0">
                <a:solidFill>
                  <a:srgbClr val="000000"/>
                </a:solidFill>
                <a:effectLst/>
                <a:latin typeface="Calibri" panose="020F0502020204030204" pitchFamily="34" charset="0"/>
              </a:rPr>
              <a:t>Anna van der </a:t>
            </a:r>
            <a:r>
              <a:rPr lang="en-GB" sz="1800" b="0" i="0" u="none" strike="noStrike" dirty="0" err="1">
                <a:solidFill>
                  <a:srgbClr val="000000"/>
                </a:solidFill>
                <a:effectLst/>
                <a:latin typeface="Calibri" panose="020F0502020204030204" pitchFamily="34" charset="0"/>
              </a:rPr>
              <a:t>Vaart</a:t>
            </a:r>
            <a:r>
              <a:rPr lang="en-GB" sz="1800" b="0" i="0" u="none" strike="noStrike" dirty="0">
                <a:solidFill>
                  <a:srgbClr val="000000"/>
                </a:solidFill>
                <a:effectLst/>
                <a:latin typeface="Calibri" panose="020F0502020204030204" pitchFamily="34" charset="0"/>
              </a:rPr>
              <a:t> (wet lab)</a:t>
            </a:r>
          </a:p>
          <a:p>
            <a:pPr algn="l"/>
            <a:r>
              <a:rPr lang="en-GB" sz="1800" b="0" i="0" u="none" strike="noStrike" dirty="0" err="1">
                <a:solidFill>
                  <a:srgbClr val="000000"/>
                </a:solidFill>
                <a:effectLst/>
                <a:latin typeface="Calibri" panose="020F0502020204030204" pitchFamily="34" charset="0"/>
              </a:rPr>
              <a:t>Ireen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Scheffers</a:t>
            </a:r>
            <a:r>
              <a:rPr lang="en-GB" sz="1800" b="0" i="0" u="none" strike="noStrike" dirty="0">
                <a:solidFill>
                  <a:srgbClr val="000000"/>
                </a:solidFill>
                <a:effectLst/>
                <a:latin typeface="Calibri" panose="020F0502020204030204" pitchFamily="34" charset="0"/>
              </a:rPr>
              <a:t> (wet lab)</a:t>
            </a:r>
          </a:p>
          <a:p>
            <a:pPr algn="l"/>
            <a:r>
              <a:rPr lang="en-GB" sz="1800" b="0" i="0" u="none" strike="noStrike" dirty="0" err="1">
                <a:solidFill>
                  <a:srgbClr val="000000"/>
                </a:solidFill>
                <a:effectLst/>
                <a:latin typeface="Calibri" panose="020F0502020204030204" pitchFamily="34" charset="0"/>
              </a:rPr>
              <a:t>Kasja</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Claessens</a:t>
            </a:r>
            <a:r>
              <a:rPr lang="en-GB" sz="1800" b="0" i="0" u="none" strike="noStrike" dirty="0">
                <a:solidFill>
                  <a:srgbClr val="000000"/>
                </a:solidFill>
                <a:effectLst/>
                <a:latin typeface="Calibri" panose="020F0502020204030204" pitchFamily="34" charset="0"/>
              </a:rPr>
              <a:t> (wet lab)</a:t>
            </a:r>
          </a:p>
          <a:p>
            <a:pPr algn="l"/>
            <a:r>
              <a:rPr lang="en-GB" sz="1800" b="0" i="0" u="none" strike="noStrike" dirty="0" err="1">
                <a:solidFill>
                  <a:srgbClr val="000000"/>
                </a:solidFill>
                <a:effectLst/>
                <a:latin typeface="Calibri" panose="020F0502020204030204" pitchFamily="34" charset="0"/>
              </a:rPr>
              <a:t>Meike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Hulleman</a:t>
            </a:r>
            <a:r>
              <a:rPr lang="en-GB" sz="1800" b="0" i="0" u="none" strike="noStrike" dirty="0">
                <a:solidFill>
                  <a:srgbClr val="000000"/>
                </a:solidFill>
                <a:effectLst/>
                <a:latin typeface="Calibri" panose="020F0502020204030204" pitchFamily="34" charset="0"/>
              </a:rPr>
              <a:t> (wet lab)</a:t>
            </a:r>
            <a:endParaRPr lang="en-GB" dirty="0">
              <a:solidFill>
                <a:srgbClr val="000000"/>
              </a:solidFill>
              <a:latin typeface="Calibri" panose="020F0502020204030204" pitchFamily="34" charset="0"/>
            </a:endParaRPr>
          </a:p>
          <a:p>
            <a:pPr algn="l"/>
            <a:r>
              <a:rPr lang="en-GB" sz="1800" b="0" i="0" u="none" strike="noStrike" dirty="0">
                <a:solidFill>
                  <a:srgbClr val="000000"/>
                </a:solidFill>
                <a:effectLst/>
                <a:latin typeface="Calibri" panose="020F0502020204030204" pitchFamily="34" charset="0"/>
              </a:rPr>
              <a:t>Noah Pols (wet lab)</a:t>
            </a:r>
          </a:p>
          <a:p>
            <a:pPr algn="l"/>
            <a:r>
              <a:rPr lang="en-GB" sz="1800" b="0" i="0" u="none" strike="noStrike" dirty="0">
                <a:solidFill>
                  <a:srgbClr val="000000"/>
                </a:solidFill>
                <a:effectLst/>
                <a:latin typeface="Calibri" panose="020F0502020204030204" pitchFamily="34" charset="0"/>
              </a:rPr>
              <a:t>Ellis Herder (wet lab)</a:t>
            </a:r>
          </a:p>
          <a:p>
            <a:pPr algn="l"/>
            <a:r>
              <a:rPr lang="en-GB" sz="1800" b="0" i="0" u="none" strike="noStrike" dirty="0">
                <a:solidFill>
                  <a:srgbClr val="000000"/>
                </a:solidFill>
                <a:effectLst/>
                <a:latin typeface="Calibri" panose="020F0502020204030204" pitchFamily="34" charset="0"/>
              </a:rPr>
              <a:t>Sergio </a:t>
            </a:r>
            <a:r>
              <a:rPr lang="en-GB" sz="1800" b="0" i="0" u="none" strike="noStrike" dirty="0" err="1">
                <a:solidFill>
                  <a:srgbClr val="000000"/>
                </a:solidFill>
                <a:effectLst/>
                <a:latin typeface="Calibri" panose="020F0502020204030204" pitchFamily="34" charset="0"/>
              </a:rPr>
              <a:t>Reijnders</a:t>
            </a:r>
            <a:r>
              <a:rPr lang="en-GB" sz="1800" b="0" i="0" u="none" strike="noStrike" dirty="0">
                <a:solidFill>
                  <a:srgbClr val="000000"/>
                </a:solidFill>
                <a:effectLst/>
                <a:latin typeface="Calibri" panose="020F0502020204030204" pitchFamily="34" charset="0"/>
              </a:rPr>
              <a:t> (wet lab)</a:t>
            </a:r>
          </a:p>
          <a:p>
            <a:pPr algn="l"/>
            <a:r>
              <a:rPr lang="en-GB" dirty="0">
                <a:solidFill>
                  <a:srgbClr val="000000"/>
                </a:solidFill>
                <a:latin typeface="Calibri" panose="020F0502020204030204" pitchFamily="34" charset="0"/>
              </a:rPr>
              <a:t>Menno de Jong (data science)</a:t>
            </a:r>
          </a:p>
          <a:p>
            <a:pPr algn="l"/>
            <a:r>
              <a:rPr lang="en-GB" sz="1800" b="0" i="0" u="none" strike="noStrike" dirty="0">
                <a:solidFill>
                  <a:srgbClr val="000000"/>
                </a:solidFill>
                <a:effectLst/>
                <a:latin typeface="Calibri" panose="020F0502020204030204" pitchFamily="34" charset="0"/>
              </a:rPr>
              <a:t>Stijn van den Broek (data science)</a:t>
            </a:r>
          </a:p>
          <a:p>
            <a:endParaRPr lang="en-GB" sz="2000" dirty="0"/>
          </a:p>
        </p:txBody>
      </p:sp>
    </p:spTree>
    <p:extLst>
      <p:ext uri="{BB962C8B-B14F-4D97-AF65-F5344CB8AC3E}">
        <p14:creationId xmlns:p14="http://schemas.microsoft.com/office/powerpoint/2010/main" val="81742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45D9-617F-5031-1094-92AFE09350AD}"/>
              </a:ext>
            </a:extLst>
          </p:cNvPr>
          <p:cNvSpPr>
            <a:spLocks noGrp="1"/>
          </p:cNvSpPr>
          <p:nvPr>
            <p:ph type="title"/>
          </p:nvPr>
        </p:nvSpPr>
        <p:spPr>
          <a:xfrm>
            <a:off x="103581" y="-332853"/>
            <a:ext cx="10515600" cy="1325563"/>
          </a:xfrm>
        </p:spPr>
        <p:txBody>
          <a:bodyPr/>
          <a:lstStyle/>
          <a:p>
            <a:r>
              <a:rPr lang="en-US" b="1" dirty="0"/>
              <a:t>Our super team!</a:t>
            </a:r>
          </a:p>
        </p:txBody>
      </p:sp>
      <p:sp>
        <p:nvSpPr>
          <p:cNvPr id="38" name="Left-right Arrow 37">
            <a:extLst>
              <a:ext uri="{FF2B5EF4-FFF2-40B4-BE49-F238E27FC236}">
                <a16:creationId xmlns:a16="http://schemas.microsoft.com/office/drawing/2014/main" id="{A7150BA3-8E09-DDC8-7595-4CE1393B6EDA}"/>
              </a:ext>
            </a:extLst>
          </p:cNvPr>
          <p:cNvSpPr/>
          <p:nvPr/>
        </p:nvSpPr>
        <p:spPr>
          <a:xfrm rot="5400000">
            <a:off x="4937399" y="2768715"/>
            <a:ext cx="1143951" cy="618413"/>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A7D8AF48-393B-0102-4082-5956E93EE989}"/>
              </a:ext>
            </a:extLst>
          </p:cNvPr>
          <p:cNvGrpSpPr/>
          <p:nvPr/>
        </p:nvGrpSpPr>
        <p:grpSpPr>
          <a:xfrm>
            <a:off x="7991841" y="604712"/>
            <a:ext cx="1934906" cy="5648576"/>
            <a:chOff x="7951984" y="614561"/>
            <a:chExt cx="1934906" cy="5648576"/>
          </a:xfrm>
        </p:grpSpPr>
        <p:grpSp>
          <p:nvGrpSpPr>
            <p:cNvPr id="20" name="Group 19">
              <a:extLst>
                <a:ext uri="{FF2B5EF4-FFF2-40B4-BE49-F238E27FC236}">
                  <a16:creationId xmlns:a16="http://schemas.microsoft.com/office/drawing/2014/main" id="{31E61AD4-0620-5474-4F34-D7915FB95794}"/>
                </a:ext>
              </a:extLst>
            </p:cNvPr>
            <p:cNvGrpSpPr/>
            <p:nvPr/>
          </p:nvGrpSpPr>
          <p:grpSpPr>
            <a:xfrm>
              <a:off x="7951984" y="1784284"/>
              <a:ext cx="1700626" cy="1006190"/>
              <a:chOff x="7951984" y="1942701"/>
              <a:chExt cx="1700626" cy="1006190"/>
            </a:xfrm>
          </p:grpSpPr>
          <p:pic>
            <p:nvPicPr>
              <p:cNvPr id="10" name="Graphic 9" descr="Programmer female with solid fill">
                <a:extLst>
                  <a:ext uri="{FF2B5EF4-FFF2-40B4-BE49-F238E27FC236}">
                    <a16:creationId xmlns:a16="http://schemas.microsoft.com/office/drawing/2014/main" id="{90DBE865-9149-1AC8-F28C-EE4AA29322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1984" y="1942701"/>
                <a:ext cx="914400" cy="914400"/>
              </a:xfrm>
              <a:prstGeom prst="rect">
                <a:avLst/>
              </a:prstGeom>
            </p:spPr>
          </p:pic>
          <p:pic>
            <p:nvPicPr>
              <p:cNvPr id="27" name="Graphic 26" descr="Statistics with solid fill">
                <a:extLst>
                  <a:ext uri="{FF2B5EF4-FFF2-40B4-BE49-F238E27FC236}">
                    <a16:creationId xmlns:a16="http://schemas.microsoft.com/office/drawing/2014/main" id="{9AA2452C-E3B4-D3C8-C3CD-6CE1EE98A6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38210" y="2034491"/>
                <a:ext cx="914400" cy="914400"/>
              </a:xfrm>
              <a:prstGeom prst="rect">
                <a:avLst/>
              </a:prstGeom>
            </p:spPr>
          </p:pic>
        </p:grpSp>
        <p:grpSp>
          <p:nvGrpSpPr>
            <p:cNvPr id="35" name="Group 34">
              <a:extLst>
                <a:ext uri="{FF2B5EF4-FFF2-40B4-BE49-F238E27FC236}">
                  <a16:creationId xmlns:a16="http://schemas.microsoft.com/office/drawing/2014/main" id="{15911232-19A1-7EC6-0366-88F01BE318D4}"/>
                </a:ext>
              </a:extLst>
            </p:cNvPr>
            <p:cNvGrpSpPr/>
            <p:nvPr/>
          </p:nvGrpSpPr>
          <p:grpSpPr>
            <a:xfrm>
              <a:off x="7951984" y="5046606"/>
              <a:ext cx="1868702" cy="1216531"/>
              <a:chOff x="7951984" y="5018898"/>
              <a:chExt cx="1868702" cy="1216531"/>
            </a:xfrm>
          </p:grpSpPr>
          <p:grpSp>
            <p:nvGrpSpPr>
              <p:cNvPr id="30" name="Group 29">
                <a:extLst>
                  <a:ext uri="{FF2B5EF4-FFF2-40B4-BE49-F238E27FC236}">
                    <a16:creationId xmlns:a16="http://schemas.microsoft.com/office/drawing/2014/main" id="{256E9964-0AE2-6B59-0C56-C2F5D2CCC8DF}"/>
                  </a:ext>
                </a:extLst>
              </p:cNvPr>
              <p:cNvGrpSpPr/>
              <p:nvPr/>
            </p:nvGrpSpPr>
            <p:grpSpPr>
              <a:xfrm>
                <a:off x="7951984" y="5018898"/>
                <a:ext cx="1733074" cy="962154"/>
                <a:chOff x="7890811" y="4584788"/>
                <a:chExt cx="1733074" cy="962154"/>
              </a:xfrm>
            </p:grpSpPr>
            <p:pic>
              <p:nvPicPr>
                <p:cNvPr id="29" name="Graphic 28" descr="Programmer male with solid fill">
                  <a:extLst>
                    <a:ext uri="{FF2B5EF4-FFF2-40B4-BE49-F238E27FC236}">
                      <a16:creationId xmlns:a16="http://schemas.microsoft.com/office/drawing/2014/main" id="{159626A6-85FE-A1A8-FC1F-0828E53504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90811" y="4584788"/>
                  <a:ext cx="914400" cy="914400"/>
                </a:xfrm>
                <a:prstGeom prst="rect">
                  <a:avLst/>
                </a:prstGeom>
              </p:spPr>
            </p:pic>
            <p:pic>
              <p:nvPicPr>
                <p:cNvPr id="34" name="Graphic 33" descr="Browser window with solid fill">
                  <a:extLst>
                    <a:ext uri="{FF2B5EF4-FFF2-40B4-BE49-F238E27FC236}">
                      <a16:creationId xmlns:a16="http://schemas.microsoft.com/office/drawing/2014/main" id="{13AB8A2F-CC79-24BC-CC62-AC55CC1DA9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96847" y="4719904"/>
                  <a:ext cx="827038" cy="827038"/>
                </a:xfrm>
                <a:prstGeom prst="rect">
                  <a:avLst/>
                </a:prstGeom>
              </p:spPr>
            </p:pic>
          </p:grpSp>
          <p:sp>
            <p:nvSpPr>
              <p:cNvPr id="32" name="TextBox 31">
                <a:extLst>
                  <a:ext uri="{FF2B5EF4-FFF2-40B4-BE49-F238E27FC236}">
                    <a16:creationId xmlns:a16="http://schemas.microsoft.com/office/drawing/2014/main" id="{515A9A3E-E58C-1727-2510-32F8C571FBCF}"/>
                  </a:ext>
                </a:extLst>
              </p:cNvPr>
              <p:cNvSpPr txBox="1"/>
              <p:nvPr/>
            </p:nvSpPr>
            <p:spPr>
              <a:xfrm>
                <a:off x="8027310" y="5866097"/>
                <a:ext cx="1793376" cy="369332"/>
              </a:xfrm>
              <a:prstGeom prst="rect">
                <a:avLst/>
              </a:prstGeom>
              <a:noFill/>
            </p:spPr>
            <p:txBody>
              <a:bodyPr wrap="none" rtlCol="0">
                <a:spAutoFit/>
              </a:bodyPr>
              <a:lstStyle/>
              <a:p>
                <a:r>
                  <a:rPr lang="en-US" dirty="0"/>
                  <a:t>DevOps engineer</a:t>
                </a:r>
              </a:p>
            </p:txBody>
          </p:sp>
        </p:grpSp>
        <p:grpSp>
          <p:nvGrpSpPr>
            <p:cNvPr id="55" name="Group 54">
              <a:extLst>
                <a:ext uri="{FF2B5EF4-FFF2-40B4-BE49-F238E27FC236}">
                  <a16:creationId xmlns:a16="http://schemas.microsoft.com/office/drawing/2014/main" id="{E2768ADA-4404-62BF-6CC9-48B50B1DDABC}"/>
                </a:ext>
              </a:extLst>
            </p:cNvPr>
            <p:cNvGrpSpPr/>
            <p:nvPr/>
          </p:nvGrpSpPr>
          <p:grpSpPr>
            <a:xfrm>
              <a:off x="7951984" y="614561"/>
              <a:ext cx="1670451" cy="1218659"/>
              <a:chOff x="7951984" y="614561"/>
              <a:chExt cx="1670451" cy="1218659"/>
            </a:xfrm>
          </p:grpSpPr>
          <p:grpSp>
            <p:nvGrpSpPr>
              <p:cNvPr id="18" name="Group 17">
                <a:extLst>
                  <a:ext uri="{FF2B5EF4-FFF2-40B4-BE49-F238E27FC236}">
                    <a16:creationId xmlns:a16="http://schemas.microsoft.com/office/drawing/2014/main" id="{7988D948-78D5-5B89-3523-5349F9ADFD38}"/>
                  </a:ext>
                </a:extLst>
              </p:cNvPr>
              <p:cNvGrpSpPr/>
              <p:nvPr/>
            </p:nvGrpSpPr>
            <p:grpSpPr>
              <a:xfrm>
                <a:off x="7951984" y="614561"/>
                <a:ext cx="1670451" cy="927307"/>
                <a:chOff x="7951984" y="1063005"/>
                <a:chExt cx="1670451" cy="927307"/>
              </a:xfrm>
            </p:grpSpPr>
            <p:pic>
              <p:nvPicPr>
                <p:cNvPr id="14" name="Graphic 13" descr="Programmer male with solid fill">
                  <a:extLst>
                    <a:ext uri="{FF2B5EF4-FFF2-40B4-BE49-F238E27FC236}">
                      <a16:creationId xmlns:a16="http://schemas.microsoft.com/office/drawing/2014/main" id="{61E3F194-603D-1C9F-B6DE-FAF46CA9E9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51984" y="1063005"/>
                  <a:ext cx="914400" cy="914400"/>
                </a:xfrm>
                <a:prstGeom prst="rect">
                  <a:avLst/>
                </a:prstGeom>
              </p:spPr>
            </p:pic>
            <p:pic>
              <p:nvPicPr>
                <p:cNvPr id="31" name="Graphic 30" descr="Disk with solid fill">
                  <a:extLst>
                    <a:ext uri="{FF2B5EF4-FFF2-40B4-BE49-F238E27FC236}">
                      <a16:creationId xmlns:a16="http://schemas.microsoft.com/office/drawing/2014/main" id="{3B4330CD-99F1-F044-9EE2-F1F888BA3E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37739" y="1105616"/>
                  <a:ext cx="884696" cy="884696"/>
                </a:xfrm>
                <a:prstGeom prst="rect">
                  <a:avLst/>
                </a:prstGeom>
              </p:spPr>
            </p:pic>
          </p:grpSp>
          <p:sp>
            <p:nvSpPr>
              <p:cNvPr id="33" name="TextBox 32">
                <a:extLst>
                  <a:ext uri="{FF2B5EF4-FFF2-40B4-BE49-F238E27FC236}">
                    <a16:creationId xmlns:a16="http://schemas.microsoft.com/office/drawing/2014/main" id="{9F66C56F-98B0-5A3D-FAAB-1C03185E74DC}"/>
                  </a:ext>
                </a:extLst>
              </p:cNvPr>
              <p:cNvSpPr txBox="1"/>
              <p:nvPr/>
            </p:nvSpPr>
            <p:spPr>
              <a:xfrm>
                <a:off x="8136802" y="1463888"/>
                <a:ext cx="1421351" cy="369332"/>
              </a:xfrm>
              <a:prstGeom prst="rect">
                <a:avLst/>
              </a:prstGeom>
              <a:noFill/>
            </p:spPr>
            <p:txBody>
              <a:bodyPr wrap="none" rtlCol="0">
                <a:spAutoFit/>
              </a:bodyPr>
              <a:lstStyle/>
              <a:p>
                <a:r>
                  <a:rPr lang="en-US" dirty="0"/>
                  <a:t>Data steward</a:t>
                </a:r>
              </a:p>
            </p:txBody>
          </p:sp>
        </p:grpSp>
        <p:grpSp>
          <p:nvGrpSpPr>
            <p:cNvPr id="53" name="Group 52">
              <a:extLst>
                <a:ext uri="{FF2B5EF4-FFF2-40B4-BE49-F238E27FC236}">
                  <a16:creationId xmlns:a16="http://schemas.microsoft.com/office/drawing/2014/main" id="{402E7936-E263-8BD2-237B-134192653CF5}"/>
                </a:ext>
              </a:extLst>
            </p:cNvPr>
            <p:cNvGrpSpPr/>
            <p:nvPr/>
          </p:nvGrpSpPr>
          <p:grpSpPr>
            <a:xfrm>
              <a:off x="7951984" y="3879580"/>
              <a:ext cx="1934906" cy="1212964"/>
              <a:chOff x="7951984" y="3941781"/>
              <a:chExt cx="1934906" cy="1212964"/>
            </a:xfrm>
          </p:grpSpPr>
          <p:grpSp>
            <p:nvGrpSpPr>
              <p:cNvPr id="26" name="Group 25">
                <a:extLst>
                  <a:ext uri="{FF2B5EF4-FFF2-40B4-BE49-F238E27FC236}">
                    <a16:creationId xmlns:a16="http://schemas.microsoft.com/office/drawing/2014/main" id="{EA13803B-6BC6-47FC-588B-2813A19F2605}"/>
                  </a:ext>
                </a:extLst>
              </p:cNvPr>
              <p:cNvGrpSpPr/>
              <p:nvPr/>
            </p:nvGrpSpPr>
            <p:grpSpPr>
              <a:xfrm>
                <a:off x="7951984" y="3941781"/>
                <a:ext cx="1706453" cy="1011946"/>
                <a:chOff x="7951984" y="3702093"/>
                <a:chExt cx="1706453" cy="1011946"/>
              </a:xfrm>
            </p:grpSpPr>
            <p:pic>
              <p:nvPicPr>
                <p:cNvPr id="15" name="Graphic 14" descr="Programmer male with solid fill">
                  <a:extLst>
                    <a:ext uri="{FF2B5EF4-FFF2-40B4-BE49-F238E27FC236}">
                      <a16:creationId xmlns:a16="http://schemas.microsoft.com/office/drawing/2014/main" id="{465B2DDC-E5F5-B155-36E9-75E1E991BC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51984" y="3702093"/>
                  <a:ext cx="914400" cy="914400"/>
                </a:xfrm>
                <a:prstGeom prst="rect">
                  <a:avLst/>
                </a:prstGeom>
              </p:spPr>
            </p:pic>
            <p:pic>
              <p:nvPicPr>
                <p:cNvPr id="48" name="Graphic 47" descr="Normal Distribution with solid fill">
                  <a:extLst>
                    <a:ext uri="{FF2B5EF4-FFF2-40B4-BE49-F238E27FC236}">
                      <a16:creationId xmlns:a16="http://schemas.microsoft.com/office/drawing/2014/main" id="{537F47EA-E04A-15F0-3713-F15C9A8F732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44037" y="3799639"/>
                  <a:ext cx="914400" cy="914400"/>
                </a:xfrm>
                <a:prstGeom prst="rect">
                  <a:avLst/>
                </a:prstGeom>
              </p:spPr>
            </p:pic>
          </p:grpSp>
          <p:sp>
            <p:nvSpPr>
              <p:cNvPr id="43" name="TextBox 42">
                <a:extLst>
                  <a:ext uri="{FF2B5EF4-FFF2-40B4-BE49-F238E27FC236}">
                    <a16:creationId xmlns:a16="http://schemas.microsoft.com/office/drawing/2014/main" id="{2E2161DD-F147-38B1-EB60-5B0E3504B1F1}"/>
                  </a:ext>
                </a:extLst>
              </p:cNvPr>
              <p:cNvSpPr txBox="1"/>
              <p:nvPr/>
            </p:nvSpPr>
            <p:spPr>
              <a:xfrm>
                <a:off x="7968223" y="4785413"/>
                <a:ext cx="1918667" cy="369332"/>
              </a:xfrm>
              <a:prstGeom prst="rect">
                <a:avLst/>
              </a:prstGeom>
              <a:noFill/>
            </p:spPr>
            <p:txBody>
              <a:bodyPr wrap="none" rtlCol="0">
                <a:spAutoFit/>
              </a:bodyPr>
              <a:lstStyle/>
              <a:p>
                <a:r>
                  <a:rPr lang="en-US" dirty="0"/>
                  <a:t>Statistics specialist</a:t>
                </a:r>
              </a:p>
            </p:txBody>
          </p:sp>
        </p:grpSp>
        <p:grpSp>
          <p:nvGrpSpPr>
            <p:cNvPr id="54" name="Group 53">
              <a:extLst>
                <a:ext uri="{FF2B5EF4-FFF2-40B4-BE49-F238E27FC236}">
                  <a16:creationId xmlns:a16="http://schemas.microsoft.com/office/drawing/2014/main" id="{C8AA6DB5-C94B-89FD-D72C-875C5704CA60}"/>
                </a:ext>
              </a:extLst>
            </p:cNvPr>
            <p:cNvGrpSpPr/>
            <p:nvPr/>
          </p:nvGrpSpPr>
          <p:grpSpPr>
            <a:xfrm>
              <a:off x="7951984" y="2694795"/>
              <a:ext cx="1706453" cy="1233721"/>
              <a:chOff x="7951984" y="2849905"/>
              <a:chExt cx="1706453" cy="1233721"/>
            </a:xfrm>
          </p:grpSpPr>
          <p:grpSp>
            <p:nvGrpSpPr>
              <p:cNvPr id="21" name="Group 20">
                <a:extLst>
                  <a:ext uri="{FF2B5EF4-FFF2-40B4-BE49-F238E27FC236}">
                    <a16:creationId xmlns:a16="http://schemas.microsoft.com/office/drawing/2014/main" id="{412AA179-F398-22D9-2024-C83FC873E376}"/>
                  </a:ext>
                </a:extLst>
              </p:cNvPr>
              <p:cNvGrpSpPr/>
              <p:nvPr/>
            </p:nvGrpSpPr>
            <p:grpSpPr>
              <a:xfrm>
                <a:off x="7951984" y="2849905"/>
                <a:ext cx="1706453" cy="1027448"/>
                <a:chOff x="7951984" y="2822397"/>
                <a:chExt cx="1706453" cy="1027448"/>
              </a:xfrm>
            </p:grpSpPr>
            <p:pic>
              <p:nvPicPr>
                <p:cNvPr id="11" name="Graphic 10" descr="Programmer female with solid fill">
                  <a:extLst>
                    <a:ext uri="{FF2B5EF4-FFF2-40B4-BE49-F238E27FC236}">
                      <a16:creationId xmlns:a16="http://schemas.microsoft.com/office/drawing/2014/main" id="{625AF794-11D8-0903-65C1-90B6001FB8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1984" y="2822397"/>
                  <a:ext cx="914400" cy="914400"/>
                </a:xfrm>
                <a:prstGeom prst="rect">
                  <a:avLst/>
                </a:prstGeom>
              </p:spPr>
            </p:pic>
            <p:pic>
              <p:nvPicPr>
                <p:cNvPr id="28" name="Graphic 27" descr="Statistics with solid fill">
                  <a:extLst>
                    <a:ext uri="{FF2B5EF4-FFF2-40B4-BE49-F238E27FC236}">
                      <a16:creationId xmlns:a16="http://schemas.microsoft.com/office/drawing/2014/main" id="{52F3F8E0-B121-0957-9664-5B54CD8886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4037" y="2935445"/>
                  <a:ext cx="914400" cy="914400"/>
                </a:xfrm>
                <a:prstGeom prst="rect">
                  <a:avLst/>
                </a:prstGeom>
              </p:spPr>
            </p:pic>
          </p:grpSp>
          <p:sp>
            <p:nvSpPr>
              <p:cNvPr id="45" name="TextBox 44">
                <a:extLst>
                  <a:ext uri="{FF2B5EF4-FFF2-40B4-BE49-F238E27FC236}">
                    <a16:creationId xmlns:a16="http://schemas.microsoft.com/office/drawing/2014/main" id="{7E8AE5EA-837E-4664-0EAA-4750355EEDA2}"/>
                  </a:ext>
                </a:extLst>
              </p:cNvPr>
              <p:cNvSpPr txBox="1"/>
              <p:nvPr/>
            </p:nvSpPr>
            <p:spPr>
              <a:xfrm>
                <a:off x="8083426" y="3714294"/>
                <a:ext cx="1548822" cy="369332"/>
              </a:xfrm>
              <a:prstGeom prst="rect">
                <a:avLst/>
              </a:prstGeom>
              <a:noFill/>
            </p:spPr>
            <p:txBody>
              <a:bodyPr wrap="none" rtlCol="0">
                <a:spAutoFit/>
              </a:bodyPr>
              <a:lstStyle/>
              <a:p>
                <a:r>
                  <a:rPr lang="en-US" dirty="0"/>
                  <a:t>Data Scientists</a:t>
                </a:r>
              </a:p>
            </p:txBody>
          </p:sp>
        </p:grpSp>
      </p:grpSp>
      <p:grpSp>
        <p:nvGrpSpPr>
          <p:cNvPr id="59" name="Group 58">
            <a:extLst>
              <a:ext uri="{FF2B5EF4-FFF2-40B4-BE49-F238E27FC236}">
                <a16:creationId xmlns:a16="http://schemas.microsoft.com/office/drawing/2014/main" id="{436762E9-ADB1-6EB8-C4E6-5A885FE47E66}"/>
              </a:ext>
            </a:extLst>
          </p:cNvPr>
          <p:cNvGrpSpPr/>
          <p:nvPr/>
        </p:nvGrpSpPr>
        <p:grpSpPr>
          <a:xfrm>
            <a:off x="2795091" y="1204404"/>
            <a:ext cx="5106816" cy="3722034"/>
            <a:chOff x="2795091" y="1204404"/>
            <a:chExt cx="5106816" cy="3722034"/>
          </a:xfrm>
        </p:grpSpPr>
        <p:sp>
          <p:nvSpPr>
            <p:cNvPr id="36" name="Left-right Arrow 35">
              <a:extLst>
                <a:ext uri="{FF2B5EF4-FFF2-40B4-BE49-F238E27FC236}">
                  <a16:creationId xmlns:a16="http://schemas.microsoft.com/office/drawing/2014/main" id="{B50008DF-5E9A-CA0E-52C3-3439E4407435}"/>
                </a:ext>
              </a:extLst>
            </p:cNvPr>
            <p:cNvSpPr/>
            <p:nvPr/>
          </p:nvSpPr>
          <p:spPr>
            <a:xfrm>
              <a:off x="2795091" y="1455584"/>
              <a:ext cx="1536192" cy="618413"/>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Left-right Arrow 36">
              <a:extLst>
                <a:ext uri="{FF2B5EF4-FFF2-40B4-BE49-F238E27FC236}">
                  <a16:creationId xmlns:a16="http://schemas.microsoft.com/office/drawing/2014/main" id="{15589C42-1342-34E7-ADF4-924C04F4BCDD}"/>
                </a:ext>
              </a:extLst>
            </p:cNvPr>
            <p:cNvSpPr/>
            <p:nvPr/>
          </p:nvSpPr>
          <p:spPr>
            <a:xfrm>
              <a:off x="2798049" y="3888694"/>
              <a:ext cx="1536192" cy="618413"/>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9" name="Left-right Arrow 38">
              <a:extLst>
                <a:ext uri="{FF2B5EF4-FFF2-40B4-BE49-F238E27FC236}">
                  <a16:creationId xmlns:a16="http://schemas.microsoft.com/office/drawing/2014/main" id="{2D36D24E-D1A7-A424-FF16-314F6E6BEB99}"/>
                </a:ext>
              </a:extLst>
            </p:cNvPr>
            <p:cNvSpPr/>
            <p:nvPr/>
          </p:nvSpPr>
          <p:spPr>
            <a:xfrm>
              <a:off x="6365715" y="1448345"/>
              <a:ext cx="1536192" cy="618413"/>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0" name="Left-right Arrow 39">
              <a:extLst>
                <a:ext uri="{FF2B5EF4-FFF2-40B4-BE49-F238E27FC236}">
                  <a16:creationId xmlns:a16="http://schemas.microsoft.com/office/drawing/2014/main" id="{EEB5B00B-63E1-D705-9872-CC5F84493DE8}"/>
                </a:ext>
              </a:extLst>
            </p:cNvPr>
            <p:cNvSpPr/>
            <p:nvPr/>
          </p:nvSpPr>
          <p:spPr>
            <a:xfrm>
              <a:off x="6365715" y="3892237"/>
              <a:ext cx="1536192" cy="618413"/>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57" name="Group 56">
              <a:extLst>
                <a:ext uri="{FF2B5EF4-FFF2-40B4-BE49-F238E27FC236}">
                  <a16:creationId xmlns:a16="http://schemas.microsoft.com/office/drawing/2014/main" id="{7DA4E3E3-FE04-DD6C-CDE7-0E8D6D61B927}"/>
                </a:ext>
              </a:extLst>
            </p:cNvPr>
            <p:cNvGrpSpPr/>
            <p:nvPr/>
          </p:nvGrpSpPr>
          <p:grpSpPr>
            <a:xfrm>
              <a:off x="4539576" y="3735169"/>
              <a:ext cx="1736205" cy="1191269"/>
              <a:chOff x="4539576" y="3735169"/>
              <a:chExt cx="1736205" cy="1191269"/>
            </a:xfrm>
          </p:grpSpPr>
          <p:pic>
            <p:nvPicPr>
              <p:cNvPr id="22" name="Graphic 21" descr="Clipboard Mixed with solid fill">
                <a:extLst>
                  <a:ext uri="{FF2B5EF4-FFF2-40B4-BE49-F238E27FC236}">
                    <a16:creationId xmlns:a16="http://schemas.microsoft.com/office/drawing/2014/main" id="{B1926F34-6563-2D2E-CF87-33382E24865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39576" y="3735169"/>
                <a:ext cx="914400" cy="914400"/>
              </a:xfrm>
              <a:prstGeom prst="rect">
                <a:avLst/>
              </a:prstGeom>
            </p:spPr>
          </p:pic>
          <p:pic>
            <p:nvPicPr>
              <p:cNvPr id="23" name="Graphic 22" descr="Scientist female with solid fill">
                <a:extLst>
                  <a:ext uri="{FF2B5EF4-FFF2-40B4-BE49-F238E27FC236}">
                    <a16:creationId xmlns:a16="http://schemas.microsoft.com/office/drawing/2014/main" id="{19914BC6-67E1-CDE2-E413-897BBB2A30B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361381" y="3735169"/>
                <a:ext cx="914400" cy="914400"/>
              </a:xfrm>
              <a:prstGeom prst="rect">
                <a:avLst/>
              </a:prstGeom>
            </p:spPr>
          </p:pic>
          <p:sp>
            <p:nvSpPr>
              <p:cNvPr id="49" name="TextBox 48">
                <a:extLst>
                  <a:ext uri="{FF2B5EF4-FFF2-40B4-BE49-F238E27FC236}">
                    <a16:creationId xmlns:a16="http://schemas.microsoft.com/office/drawing/2014/main" id="{58E704F9-5D00-48B9-9C8E-61F7567F0541}"/>
                  </a:ext>
                </a:extLst>
              </p:cNvPr>
              <p:cNvSpPr txBox="1"/>
              <p:nvPr/>
            </p:nvSpPr>
            <p:spPr>
              <a:xfrm>
                <a:off x="4768210" y="4557106"/>
                <a:ext cx="1495409" cy="369332"/>
              </a:xfrm>
              <a:prstGeom prst="rect">
                <a:avLst/>
              </a:prstGeom>
              <a:noFill/>
            </p:spPr>
            <p:txBody>
              <a:bodyPr wrap="none" rtlCol="0">
                <a:spAutoFit/>
              </a:bodyPr>
              <a:lstStyle/>
              <a:p>
                <a:r>
                  <a:rPr lang="en-US" dirty="0"/>
                  <a:t>Project leader</a:t>
                </a:r>
              </a:p>
            </p:txBody>
          </p:sp>
        </p:grpSp>
        <p:grpSp>
          <p:nvGrpSpPr>
            <p:cNvPr id="56" name="Group 55">
              <a:extLst>
                <a:ext uri="{FF2B5EF4-FFF2-40B4-BE49-F238E27FC236}">
                  <a16:creationId xmlns:a16="http://schemas.microsoft.com/office/drawing/2014/main" id="{F324708A-006E-5F15-8490-D7A9F0FD30F4}"/>
                </a:ext>
              </a:extLst>
            </p:cNvPr>
            <p:cNvGrpSpPr/>
            <p:nvPr/>
          </p:nvGrpSpPr>
          <p:grpSpPr>
            <a:xfrm>
              <a:off x="4355240" y="1204404"/>
              <a:ext cx="2012282" cy="1173445"/>
              <a:chOff x="4355240" y="1204404"/>
              <a:chExt cx="2012282" cy="1173445"/>
            </a:xfrm>
          </p:grpSpPr>
          <p:pic>
            <p:nvPicPr>
              <p:cNvPr id="17" name="Graphic 16" descr="Lights On with solid fill">
                <a:extLst>
                  <a:ext uri="{FF2B5EF4-FFF2-40B4-BE49-F238E27FC236}">
                    <a16:creationId xmlns:a16="http://schemas.microsoft.com/office/drawing/2014/main" id="{7C92727A-24F4-6321-B0A5-97F4D8E0FEE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525746" y="1204404"/>
                <a:ext cx="732567" cy="732567"/>
              </a:xfrm>
              <a:prstGeom prst="rect">
                <a:avLst/>
              </a:prstGeom>
            </p:spPr>
          </p:pic>
          <p:pic>
            <p:nvPicPr>
              <p:cNvPr id="19" name="Graphic 18" descr="Call centre with solid fill">
                <a:extLst>
                  <a:ext uri="{FF2B5EF4-FFF2-40B4-BE49-F238E27FC236}">
                    <a16:creationId xmlns:a16="http://schemas.microsoft.com/office/drawing/2014/main" id="{58E30945-79F8-97D2-3D79-045959FE71A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155011" y="1204404"/>
                <a:ext cx="914400" cy="914400"/>
              </a:xfrm>
              <a:prstGeom prst="rect">
                <a:avLst/>
              </a:prstGeom>
            </p:spPr>
          </p:pic>
          <p:sp>
            <p:nvSpPr>
              <p:cNvPr id="50" name="TextBox 49">
                <a:extLst>
                  <a:ext uri="{FF2B5EF4-FFF2-40B4-BE49-F238E27FC236}">
                    <a16:creationId xmlns:a16="http://schemas.microsoft.com/office/drawing/2014/main" id="{7BCA3E90-7806-EF8E-3E7F-848DD408133E}"/>
                  </a:ext>
                </a:extLst>
              </p:cNvPr>
              <p:cNvSpPr txBox="1"/>
              <p:nvPr/>
            </p:nvSpPr>
            <p:spPr>
              <a:xfrm>
                <a:off x="4355240" y="2008517"/>
                <a:ext cx="2012282" cy="369332"/>
              </a:xfrm>
              <a:prstGeom prst="rect">
                <a:avLst/>
              </a:prstGeom>
              <a:noFill/>
            </p:spPr>
            <p:txBody>
              <a:bodyPr wrap="none" rtlCol="0">
                <a:spAutoFit/>
              </a:bodyPr>
              <a:lstStyle/>
              <a:p>
                <a:r>
                  <a:rPr lang="en-US" dirty="0"/>
                  <a:t>Analytics Translator</a:t>
                </a:r>
              </a:p>
            </p:txBody>
          </p:sp>
        </p:grpSp>
      </p:grpSp>
      <p:grpSp>
        <p:nvGrpSpPr>
          <p:cNvPr id="47" name="Group 46">
            <a:extLst>
              <a:ext uri="{FF2B5EF4-FFF2-40B4-BE49-F238E27FC236}">
                <a16:creationId xmlns:a16="http://schemas.microsoft.com/office/drawing/2014/main" id="{82AE4FCA-0893-689D-C176-269F15DAFAC8}"/>
              </a:ext>
            </a:extLst>
          </p:cNvPr>
          <p:cNvGrpSpPr/>
          <p:nvPr/>
        </p:nvGrpSpPr>
        <p:grpSpPr>
          <a:xfrm>
            <a:off x="578772" y="725854"/>
            <a:ext cx="2326406" cy="5406292"/>
            <a:chOff x="637891" y="679216"/>
            <a:chExt cx="2326406" cy="5406292"/>
          </a:xfrm>
        </p:grpSpPr>
        <p:grpSp>
          <p:nvGrpSpPr>
            <p:cNvPr id="13" name="Group 12">
              <a:extLst>
                <a:ext uri="{FF2B5EF4-FFF2-40B4-BE49-F238E27FC236}">
                  <a16:creationId xmlns:a16="http://schemas.microsoft.com/office/drawing/2014/main" id="{5B199764-A727-63B4-7F39-0613D78DE444}"/>
                </a:ext>
              </a:extLst>
            </p:cNvPr>
            <p:cNvGrpSpPr/>
            <p:nvPr/>
          </p:nvGrpSpPr>
          <p:grpSpPr>
            <a:xfrm>
              <a:off x="813990" y="1616797"/>
              <a:ext cx="1738052" cy="914400"/>
              <a:chOff x="850027" y="1726625"/>
              <a:chExt cx="1738052" cy="914400"/>
            </a:xfrm>
          </p:grpSpPr>
          <p:pic>
            <p:nvPicPr>
              <p:cNvPr id="9" name="Graphic 8" descr="Scientist male with solid fill">
                <a:extLst>
                  <a:ext uri="{FF2B5EF4-FFF2-40B4-BE49-F238E27FC236}">
                    <a16:creationId xmlns:a16="http://schemas.microsoft.com/office/drawing/2014/main" id="{7E900730-69B6-46A0-E15E-62D0E615D58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50027" y="1726625"/>
                <a:ext cx="914400" cy="914400"/>
              </a:xfrm>
              <a:prstGeom prst="rect">
                <a:avLst/>
              </a:prstGeom>
            </p:spPr>
          </p:pic>
          <p:pic>
            <p:nvPicPr>
              <p:cNvPr id="5122" name="Picture 2" descr="C. elegans, &quot;bicho&quot; que revoluciona el estudio biológico">
                <a:extLst>
                  <a:ext uri="{FF2B5EF4-FFF2-40B4-BE49-F238E27FC236}">
                    <a16:creationId xmlns:a16="http://schemas.microsoft.com/office/drawing/2014/main" id="{AD43CE63-B6CD-A39C-12C0-20EEE662665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75194" y="1915270"/>
                <a:ext cx="712885" cy="5886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5927309D-FFB6-48C7-45F3-E81257C7F0CF}"/>
                </a:ext>
              </a:extLst>
            </p:cNvPr>
            <p:cNvGrpSpPr/>
            <p:nvPr/>
          </p:nvGrpSpPr>
          <p:grpSpPr>
            <a:xfrm>
              <a:off x="813990" y="2554349"/>
              <a:ext cx="1750347" cy="914400"/>
              <a:chOff x="795518" y="2627210"/>
              <a:chExt cx="1750347" cy="914400"/>
            </a:xfrm>
          </p:grpSpPr>
          <p:pic>
            <p:nvPicPr>
              <p:cNvPr id="6" name="Graphic 5" descr="Scientist female with solid fill">
                <a:extLst>
                  <a:ext uri="{FF2B5EF4-FFF2-40B4-BE49-F238E27FC236}">
                    <a16:creationId xmlns:a16="http://schemas.microsoft.com/office/drawing/2014/main" id="{F653D921-C2BE-D431-F0F4-718C1969DC5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5518" y="2627210"/>
                <a:ext cx="914400" cy="914400"/>
              </a:xfrm>
              <a:prstGeom prst="rect">
                <a:avLst/>
              </a:prstGeom>
            </p:spPr>
          </p:pic>
          <p:pic>
            <p:nvPicPr>
              <p:cNvPr id="24" name="Picture 2" descr="C. elegans, &quot;bicho&quot; que revoluciona el estudio biológico">
                <a:extLst>
                  <a:ext uri="{FF2B5EF4-FFF2-40B4-BE49-F238E27FC236}">
                    <a16:creationId xmlns:a16="http://schemas.microsoft.com/office/drawing/2014/main" id="{A9D17777-033E-7CA0-23C1-2F358600E27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32980" y="2790099"/>
                <a:ext cx="712885" cy="5886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FDB58CF9-9B39-B724-2CFA-F26AED3A260B}"/>
                </a:ext>
              </a:extLst>
            </p:cNvPr>
            <p:cNvGrpSpPr/>
            <p:nvPr/>
          </p:nvGrpSpPr>
          <p:grpSpPr>
            <a:xfrm>
              <a:off x="719617" y="4834149"/>
              <a:ext cx="1895176" cy="1251359"/>
              <a:chOff x="719617" y="4658661"/>
              <a:chExt cx="1895176" cy="1251359"/>
            </a:xfrm>
          </p:grpSpPr>
          <p:pic>
            <p:nvPicPr>
              <p:cNvPr id="41" name="Graphic 40" descr="Scientist female with solid fill">
                <a:extLst>
                  <a:ext uri="{FF2B5EF4-FFF2-40B4-BE49-F238E27FC236}">
                    <a16:creationId xmlns:a16="http://schemas.microsoft.com/office/drawing/2014/main" id="{B9A94139-3A59-2BDC-4528-A3F2BA77B8B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13990" y="4658661"/>
                <a:ext cx="914400" cy="914400"/>
              </a:xfrm>
              <a:prstGeom prst="rect">
                <a:avLst/>
              </a:prstGeom>
            </p:spPr>
          </p:pic>
          <p:pic>
            <p:nvPicPr>
              <p:cNvPr id="46" name="Graphic 45" descr="Microscope with solid fill">
                <a:extLst>
                  <a:ext uri="{FF2B5EF4-FFF2-40B4-BE49-F238E27FC236}">
                    <a16:creationId xmlns:a16="http://schemas.microsoft.com/office/drawing/2014/main" id="{8C5E7346-2464-FA48-CEEE-74D81F545EA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792933" y="4718828"/>
                <a:ext cx="821860" cy="821860"/>
              </a:xfrm>
              <a:prstGeom prst="rect">
                <a:avLst/>
              </a:prstGeom>
            </p:spPr>
          </p:pic>
          <p:sp>
            <p:nvSpPr>
              <p:cNvPr id="3" name="TextBox 2">
                <a:extLst>
                  <a:ext uri="{FF2B5EF4-FFF2-40B4-BE49-F238E27FC236}">
                    <a16:creationId xmlns:a16="http://schemas.microsoft.com/office/drawing/2014/main" id="{B9DC9B38-1469-8F2B-CDF8-D084CEFF4CC4}"/>
                  </a:ext>
                </a:extLst>
              </p:cNvPr>
              <p:cNvSpPr txBox="1"/>
              <p:nvPr/>
            </p:nvSpPr>
            <p:spPr>
              <a:xfrm>
                <a:off x="719617" y="5540688"/>
                <a:ext cx="1832425" cy="369332"/>
              </a:xfrm>
              <a:prstGeom prst="rect">
                <a:avLst/>
              </a:prstGeom>
              <a:noFill/>
            </p:spPr>
            <p:txBody>
              <a:bodyPr wrap="none" rtlCol="0">
                <a:spAutoFit/>
              </a:bodyPr>
              <a:lstStyle/>
              <a:p>
                <a:r>
                  <a:rPr lang="en-US" dirty="0"/>
                  <a:t>Wet-lab specialist</a:t>
                </a:r>
              </a:p>
            </p:txBody>
          </p:sp>
        </p:grpSp>
        <p:grpSp>
          <p:nvGrpSpPr>
            <p:cNvPr id="16" name="Group 15">
              <a:extLst>
                <a:ext uri="{FF2B5EF4-FFF2-40B4-BE49-F238E27FC236}">
                  <a16:creationId xmlns:a16="http://schemas.microsoft.com/office/drawing/2014/main" id="{564B9C9B-5798-4148-B2BC-E7FFBCA7E04D}"/>
                </a:ext>
              </a:extLst>
            </p:cNvPr>
            <p:cNvGrpSpPr/>
            <p:nvPr/>
          </p:nvGrpSpPr>
          <p:grpSpPr>
            <a:xfrm>
              <a:off x="726878" y="679216"/>
              <a:ext cx="2083263" cy="3105289"/>
              <a:chOff x="726878" y="947068"/>
              <a:chExt cx="2083263" cy="3105289"/>
            </a:xfrm>
          </p:grpSpPr>
          <p:pic>
            <p:nvPicPr>
              <p:cNvPr id="7" name="Graphic 6" descr="Scientist female with solid fill">
                <a:extLst>
                  <a:ext uri="{FF2B5EF4-FFF2-40B4-BE49-F238E27FC236}">
                    <a16:creationId xmlns:a16="http://schemas.microsoft.com/office/drawing/2014/main" id="{CF28009F-6530-CF4B-BBC5-CB700644306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6850" y="947068"/>
                <a:ext cx="914400" cy="914400"/>
              </a:xfrm>
              <a:prstGeom prst="rect">
                <a:avLst/>
              </a:prstGeom>
            </p:spPr>
          </p:pic>
          <p:pic>
            <p:nvPicPr>
              <p:cNvPr id="25" name="Picture 2" descr="C. elegans, &quot;bicho&quot; que revoluciona el estudio biológico">
                <a:extLst>
                  <a:ext uri="{FF2B5EF4-FFF2-40B4-BE49-F238E27FC236}">
                    <a16:creationId xmlns:a16="http://schemas.microsoft.com/office/drawing/2014/main" id="{419204CB-A25C-0719-B655-05B18390027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67819" y="1159324"/>
                <a:ext cx="712885" cy="5886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BD256A-386F-AE74-6D42-DD1D2D6AFCC9}"/>
                  </a:ext>
                </a:extLst>
              </p:cNvPr>
              <p:cNvSpPr txBox="1"/>
              <p:nvPr/>
            </p:nvSpPr>
            <p:spPr>
              <a:xfrm>
                <a:off x="726878" y="3683025"/>
                <a:ext cx="2083263" cy="369332"/>
              </a:xfrm>
              <a:prstGeom prst="rect">
                <a:avLst/>
              </a:prstGeom>
              <a:noFill/>
            </p:spPr>
            <p:txBody>
              <a:bodyPr wrap="none" rtlCol="0">
                <a:spAutoFit/>
              </a:bodyPr>
              <a:lstStyle/>
              <a:p>
                <a:r>
                  <a:rPr lang="en-US" i="1" dirty="0" err="1"/>
                  <a:t>C.elegans</a:t>
                </a:r>
                <a:r>
                  <a:rPr lang="en-US" dirty="0"/>
                  <a:t> specialists</a:t>
                </a:r>
              </a:p>
            </p:txBody>
          </p:sp>
        </p:grpSp>
        <p:grpSp>
          <p:nvGrpSpPr>
            <p:cNvPr id="52" name="Group 51">
              <a:extLst>
                <a:ext uri="{FF2B5EF4-FFF2-40B4-BE49-F238E27FC236}">
                  <a16:creationId xmlns:a16="http://schemas.microsoft.com/office/drawing/2014/main" id="{C53E364D-129B-5798-AC77-EFFD1AC60E7F}"/>
                </a:ext>
              </a:extLst>
            </p:cNvPr>
            <p:cNvGrpSpPr/>
            <p:nvPr/>
          </p:nvGrpSpPr>
          <p:grpSpPr>
            <a:xfrm>
              <a:off x="637891" y="3711601"/>
              <a:ext cx="2326406" cy="1142288"/>
              <a:chOff x="637891" y="3811853"/>
              <a:chExt cx="2326406" cy="1142288"/>
            </a:xfrm>
          </p:grpSpPr>
          <p:grpSp>
            <p:nvGrpSpPr>
              <p:cNvPr id="8" name="Group 7">
                <a:extLst>
                  <a:ext uri="{FF2B5EF4-FFF2-40B4-BE49-F238E27FC236}">
                    <a16:creationId xmlns:a16="http://schemas.microsoft.com/office/drawing/2014/main" id="{A2D931D0-8C17-A27C-2D13-0CD13D3C709A}"/>
                  </a:ext>
                </a:extLst>
              </p:cNvPr>
              <p:cNvGrpSpPr/>
              <p:nvPr/>
            </p:nvGrpSpPr>
            <p:grpSpPr>
              <a:xfrm>
                <a:off x="813990" y="3811853"/>
                <a:ext cx="1830344" cy="914400"/>
                <a:chOff x="813990" y="3747495"/>
                <a:chExt cx="1830344" cy="914400"/>
              </a:xfrm>
            </p:grpSpPr>
            <p:pic>
              <p:nvPicPr>
                <p:cNvPr id="42" name="Graphic 41" descr="Scientist male with solid fill">
                  <a:extLst>
                    <a:ext uri="{FF2B5EF4-FFF2-40B4-BE49-F238E27FC236}">
                      <a16:creationId xmlns:a16="http://schemas.microsoft.com/office/drawing/2014/main" id="{06A664CB-C0A6-6B67-F37C-5804F27967E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13990" y="3747495"/>
                  <a:ext cx="914400" cy="914400"/>
                </a:xfrm>
                <a:prstGeom prst="rect">
                  <a:avLst/>
                </a:prstGeom>
              </p:spPr>
            </p:pic>
            <p:pic>
              <p:nvPicPr>
                <p:cNvPr id="44" name="Graphic 43" descr="Petri Dish with solid fill">
                  <a:extLst>
                    <a:ext uri="{FF2B5EF4-FFF2-40B4-BE49-F238E27FC236}">
                      <a16:creationId xmlns:a16="http://schemas.microsoft.com/office/drawing/2014/main" id="{6D56D312-8AF8-C0BD-D7BE-E602730767C2}"/>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815502" y="3788161"/>
                  <a:ext cx="828832" cy="828832"/>
                </a:xfrm>
                <a:prstGeom prst="rect">
                  <a:avLst/>
                </a:prstGeom>
              </p:spPr>
            </p:pic>
          </p:grpSp>
          <p:sp>
            <p:nvSpPr>
              <p:cNvPr id="51" name="TextBox 50">
                <a:extLst>
                  <a:ext uri="{FF2B5EF4-FFF2-40B4-BE49-F238E27FC236}">
                    <a16:creationId xmlns:a16="http://schemas.microsoft.com/office/drawing/2014/main" id="{0E4F410C-DE43-BDF1-1D65-05473B4EE20A}"/>
                  </a:ext>
                </a:extLst>
              </p:cNvPr>
              <p:cNvSpPr txBox="1"/>
              <p:nvPr/>
            </p:nvSpPr>
            <p:spPr>
              <a:xfrm>
                <a:off x="637891" y="4584809"/>
                <a:ext cx="2326406" cy="369332"/>
              </a:xfrm>
              <a:prstGeom prst="rect">
                <a:avLst/>
              </a:prstGeom>
              <a:noFill/>
            </p:spPr>
            <p:txBody>
              <a:bodyPr wrap="none" rtlCol="0">
                <a:spAutoFit/>
              </a:bodyPr>
              <a:lstStyle/>
              <a:p>
                <a:r>
                  <a:rPr lang="en-US" dirty="0"/>
                  <a:t>Microbiology specialist</a:t>
                </a:r>
              </a:p>
            </p:txBody>
          </p:sp>
        </p:grpSp>
      </p:grpSp>
    </p:spTree>
    <p:extLst>
      <p:ext uri="{BB962C8B-B14F-4D97-AF65-F5344CB8AC3E}">
        <p14:creationId xmlns:p14="http://schemas.microsoft.com/office/powerpoint/2010/main" val="30628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oSorter Platform Overview | Union Biometrica">
            <a:extLst>
              <a:ext uri="{FF2B5EF4-FFF2-40B4-BE49-F238E27FC236}">
                <a16:creationId xmlns:a16="http://schemas.microsoft.com/office/drawing/2014/main" id="{C73A976A-083D-0D46-A631-DBAE3C2816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9288" y="665163"/>
            <a:ext cx="5799138" cy="3230563"/>
          </a:xfrm>
          <a:prstGeom prst="rect">
            <a:avLst/>
          </a:prstGeom>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3411CBF-4D1E-1639-BB0D-7FAC8A5D0AE0}"/>
              </a:ext>
            </a:extLst>
          </p:cNvPr>
          <p:cNvPicPr>
            <a:picLocks noChangeAspect="1"/>
          </p:cNvPicPr>
          <p:nvPr/>
        </p:nvPicPr>
        <p:blipFill>
          <a:blip r:embed="rId4"/>
          <a:stretch>
            <a:fillRect/>
          </a:stretch>
        </p:blipFill>
        <p:spPr>
          <a:xfrm>
            <a:off x="6523038" y="665163"/>
            <a:ext cx="5027613" cy="3230563"/>
          </a:xfrm>
          <a:prstGeom prst="rect">
            <a:avLst/>
          </a:prstGeom>
        </p:spPr>
      </p:pic>
      <p:sp>
        <p:nvSpPr>
          <p:cNvPr id="2" name="Title 1">
            <a:extLst>
              <a:ext uri="{FF2B5EF4-FFF2-40B4-BE49-F238E27FC236}">
                <a16:creationId xmlns:a16="http://schemas.microsoft.com/office/drawing/2014/main" id="{DF650431-55DC-C3A3-96B1-172F2C2CE8C4}"/>
              </a:ext>
            </a:extLst>
          </p:cNvPr>
          <p:cNvSpPr>
            <a:spLocks noGrp="1"/>
          </p:cNvSpPr>
          <p:nvPr>
            <p:ph type="title"/>
          </p:nvPr>
        </p:nvSpPr>
        <p:spPr>
          <a:xfrm>
            <a:off x="4253344" y="4204277"/>
            <a:ext cx="6906491" cy="1325563"/>
          </a:xfrm>
        </p:spPr>
        <p:txBody>
          <a:bodyPr vert="horz" lIns="91440" tIns="45720" rIns="91440" bIns="45720" rtlCol="0" anchor="ctr">
            <a:normAutofit/>
          </a:bodyPr>
          <a:lstStyle/>
          <a:p>
            <a:pPr algn="ctr"/>
            <a:r>
              <a:rPr lang="en-US" kern="1200" dirty="0">
                <a:solidFill>
                  <a:schemeClr val="tx1"/>
                </a:solidFill>
                <a:latin typeface="+mj-lt"/>
                <a:ea typeface="+mj-ea"/>
                <a:cs typeface="+mj-cs"/>
              </a:rPr>
              <a:t>Exposure experiments with </a:t>
            </a:r>
            <a:r>
              <a:rPr lang="en-US" i="1" kern="1200" dirty="0" err="1">
                <a:solidFill>
                  <a:schemeClr val="tx1"/>
                </a:solidFill>
                <a:latin typeface="+mj-lt"/>
                <a:ea typeface="+mj-ea"/>
                <a:cs typeface="+mj-cs"/>
              </a:rPr>
              <a:t>C.elegans</a:t>
            </a:r>
            <a:r>
              <a:rPr lang="en-US" i="1" kern="1200" dirty="0">
                <a:solidFill>
                  <a:schemeClr val="tx1"/>
                </a:solidFill>
                <a:latin typeface="+mj-lt"/>
                <a:ea typeface="+mj-ea"/>
                <a:cs typeface="+mj-cs"/>
              </a:rPr>
              <a:t> [</a:t>
            </a:r>
            <a:r>
              <a:rPr lang="en-US" i="1" kern="1200" dirty="0" err="1">
                <a:solidFill>
                  <a:schemeClr val="tx1"/>
                </a:solidFill>
                <a:latin typeface="+mj-lt"/>
                <a:ea typeface="+mj-ea"/>
                <a:cs typeface="+mj-cs"/>
              </a:rPr>
              <a:t>Biosorter</a:t>
            </a:r>
            <a:r>
              <a:rPr lang="en-US" i="1" kern="1200" dirty="0">
                <a:solidFill>
                  <a:schemeClr val="tx1"/>
                </a:solidFill>
                <a:latin typeface="+mj-lt"/>
                <a:ea typeface="+mj-ea"/>
                <a:cs typeface="+mj-cs"/>
              </a:rPr>
              <a:t>]</a:t>
            </a:r>
          </a:p>
        </p:txBody>
      </p:sp>
      <p:pic>
        <p:nvPicPr>
          <p:cNvPr id="3" name="Afbeelding 3">
            <a:extLst>
              <a:ext uri="{FF2B5EF4-FFF2-40B4-BE49-F238E27FC236}">
                <a16:creationId xmlns:a16="http://schemas.microsoft.com/office/drawing/2014/main" id="{C01EC366-02DB-1760-07D9-D614CE3F8A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411" y="3984558"/>
            <a:ext cx="4068041" cy="177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160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7116623-D772-D6DD-8167-E846D205EA95}"/>
              </a:ext>
            </a:extLst>
          </p:cNvPr>
          <p:cNvPicPr>
            <a:picLocks noChangeAspect="1"/>
          </p:cNvPicPr>
          <p:nvPr/>
        </p:nvPicPr>
        <p:blipFill>
          <a:blip r:embed="rId3"/>
          <a:stretch>
            <a:fillRect/>
          </a:stretch>
        </p:blipFill>
        <p:spPr>
          <a:xfrm>
            <a:off x="5330844" y="1382120"/>
            <a:ext cx="2401230" cy="1607518"/>
          </a:xfrm>
          <a:prstGeom prst="rect">
            <a:avLst/>
          </a:prstGeom>
        </p:spPr>
      </p:pic>
      <p:sp>
        <p:nvSpPr>
          <p:cNvPr id="2" name="Title 1">
            <a:extLst>
              <a:ext uri="{FF2B5EF4-FFF2-40B4-BE49-F238E27FC236}">
                <a16:creationId xmlns:a16="http://schemas.microsoft.com/office/drawing/2014/main" id="{3E8806A1-AD5B-5A70-564B-CBA41A29F940}"/>
              </a:ext>
            </a:extLst>
          </p:cNvPr>
          <p:cNvSpPr>
            <a:spLocks noGrp="1"/>
          </p:cNvSpPr>
          <p:nvPr>
            <p:ph type="title"/>
          </p:nvPr>
        </p:nvSpPr>
        <p:spPr>
          <a:xfrm>
            <a:off x="232719" y="-116788"/>
            <a:ext cx="10515600" cy="1325563"/>
          </a:xfrm>
        </p:spPr>
        <p:txBody>
          <a:bodyPr/>
          <a:lstStyle/>
          <a:p>
            <a:r>
              <a:rPr lang="en-US" b="1" dirty="0"/>
              <a:t>Collaboration on the data</a:t>
            </a:r>
          </a:p>
        </p:txBody>
      </p:sp>
      <p:pic>
        <p:nvPicPr>
          <p:cNvPr id="4" name="Picture 3">
            <a:extLst>
              <a:ext uri="{FF2B5EF4-FFF2-40B4-BE49-F238E27FC236}">
                <a16:creationId xmlns:a16="http://schemas.microsoft.com/office/drawing/2014/main" id="{B882FFC5-4410-253F-272A-16B81FCA2C1C}"/>
              </a:ext>
            </a:extLst>
          </p:cNvPr>
          <p:cNvPicPr>
            <a:picLocks noChangeAspect="1"/>
          </p:cNvPicPr>
          <p:nvPr/>
        </p:nvPicPr>
        <p:blipFill>
          <a:blip r:embed="rId4"/>
          <a:stretch>
            <a:fillRect/>
          </a:stretch>
        </p:blipFill>
        <p:spPr>
          <a:xfrm>
            <a:off x="329847" y="4448250"/>
            <a:ext cx="4335482" cy="1609742"/>
          </a:xfrm>
          <a:prstGeom prst="rect">
            <a:avLst/>
          </a:prstGeom>
        </p:spPr>
      </p:pic>
      <p:pic>
        <p:nvPicPr>
          <p:cNvPr id="8" name="Graphic 7" descr="Scientist female with solid fill">
            <a:extLst>
              <a:ext uri="{FF2B5EF4-FFF2-40B4-BE49-F238E27FC236}">
                <a16:creationId xmlns:a16="http://schemas.microsoft.com/office/drawing/2014/main" id="{8655A93E-933F-275F-3A60-3E880833D8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9699" y="908629"/>
            <a:ext cx="1277250" cy="1277250"/>
          </a:xfrm>
          <a:prstGeom prst="rect">
            <a:avLst/>
          </a:prstGeom>
        </p:spPr>
      </p:pic>
      <p:pic>
        <p:nvPicPr>
          <p:cNvPr id="10" name="Picture 9">
            <a:extLst>
              <a:ext uri="{FF2B5EF4-FFF2-40B4-BE49-F238E27FC236}">
                <a16:creationId xmlns:a16="http://schemas.microsoft.com/office/drawing/2014/main" id="{8BE4E814-849A-13C0-9BE5-1AC685DDB540}"/>
              </a:ext>
            </a:extLst>
          </p:cNvPr>
          <p:cNvPicPr>
            <a:picLocks noChangeAspect="1"/>
          </p:cNvPicPr>
          <p:nvPr/>
        </p:nvPicPr>
        <p:blipFill>
          <a:blip r:embed="rId7"/>
          <a:stretch>
            <a:fillRect/>
          </a:stretch>
        </p:blipFill>
        <p:spPr>
          <a:xfrm>
            <a:off x="8664052" y="444392"/>
            <a:ext cx="2699701" cy="1388418"/>
          </a:xfrm>
          <a:prstGeom prst="rect">
            <a:avLst/>
          </a:prstGeom>
        </p:spPr>
      </p:pic>
      <p:pic>
        <p:nvPicPr>
          <p:cNvPr id="12" name="Graphic 11" descr="Programmer female with solid fill">
            <a:extLst>
              <a:ext uri="{FF2B5EF4-FFF2-40B4-BE49-F238E27FC236}">
                <a16:creationId xmlns:a16="http://schemas.microsoft.com/office/drawing/2014/main" id="{6093C017-7E0E-8AD3-7517-0343C4D972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75278" y="3281067"/>
            <a:ext cx="1277250" cy="1277250"/>
          </a:xfrm>
          <a:prstGeom prst="rect">
            <a:avLst/>
          </a:prstGeom>
        </p:spPr>
      </p:pic>
      <p:pic>
        <p:nvPicPr>
          <p:cNvPr id="4098" name="Picture 2" descr="RStudio Logo Usage Guidelines - RStudio">
            <a:extLst>
              <a:ext uri="{FF2B5EF4-FFF2-40B4-BE49-F238E27FC236}">
                <a16:creationId xmlns:a16="http://schemas.microsoft.com/office/drawing/2014/main" id="{2F8D4E92-AF9B-4310-4BC3-9B8AF09250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78003" y="4576466"/>
            <a:ext cx="2199503" cy="7724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hinymaterial">
            <a:extLst>
              <a:ext uri="{FF2B5EF4-FFF2-40B4-BE49-F238E27FC236}">
                <a16:creationId xmlns:a16="http://schemas.microsoft.com/office/drawing/2014/main" id="{D22517EC-87F8-A818-19F2-04A7A98862A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14697" y="992277"/>
            <a:ext cx="783366" cy="9080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1B11FAD-C819-59E4-AD0E-AD5058384338}"/>
              </a:ext>
            </a:extLst>
          </p:cNvPr>
          <p:cNvPicPr>
            <a:picLocks noChangeAspect="1"/>
          </p:cNvPicPr>
          <p:nvPr/>
        </p:nvPicPr>
        <p:blipFill>
          <a:blip r:embed="rId12"/>
          <a:stretch>
            <a:fillRect/>
          </a:stretch>
        </p:blipFill>
        <p:spPr>
          <a:xfrm>
            <a:off x="295668" y="2770789"/>
            <a:ext cx="4335482" cy="1148903"/>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6" name="Down Arrow 5">
            <a:extLst>
              <a:ext uri="{FF2B5EF4-FFF2-40B4-BE49-F238E27FC236}">
                <a16:creationId xmlns:a16="http://schemas.microsoft.com/office/drawing/2014/main" id="{644F39BF-ECC5-4B10-7D48-9A6AA0136FC1}"/>
              </a:ext>
            </a:extLst>
          </p:cNvPr>
          <p:cNvSpPr/>
          <p:nvPr/>
        </p:nvSpPr>
        <p:spPr>
          <a:xfrm>
            <a:off x="2291552" y="4012732"/>
            <a:ext cx="225071" cy="30650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2F9F4E15-7639-E78F-1BF3-927EA0EDA04C}"/>
              </a:ext>
            </a:extLst>
          </p:cNvPr>
          <p:cNvSpPr/>
          <p:nvPr/>
        </p:nvSpPr>
        <p:spPr>
          <a:xfrm>
            <a:off x="2272517" y="2264507"/>
            <a:ext cx="225071" cy="30650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7153F57B-AD66-8D6A-611B-4E73DB1576BC}"/>
              </a:ext>
            </a:extLst>
          </p:cNvPr>
          <p:cNvSpPr/>
          <p:nvPr/>
        </p:nvSpPr>
        <p:spPr>
          <a:xfrm rot="15459276">
            <a:off x="6549902" y="4173839"/>
            <a:ext cx="225072" cy="235006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46B422A7-A056-E670-DB1E-9AF0053DEF8A}"/>
              </a:ext>
            </a:extLst>
          </p:cNvPr>
          <p:cNvSpPr/>
          <p:nvPr/>
        </p:nvSpPr>
        <p:spPr>
          <a:xfrm rot="5400000">
            <a:off x="4181594" y="839583"/>
            <a:ext cx="207964" cy="1398236"/>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A9175B65-FE68-3CC6-7AEA-5DA9197BFA24}"/>
              </a:ext>
            </a:extLst>
          </p:cNvPr>
          <p:cNvSpPr/>
          <p:nvPr/>
        </p:nvSpPr>
        <p:spPr>
          <a:xfrm rot="10800000">
            <a:off x="9919483" y="2111253"/>
            <a:ext cx="225070" cy="96372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85FD79A5-CA6A-F100-D3E4-2B49EF060876}"/>
              </a:ext>
            </a:extLst>
          </p:cNvPr>
          <p:cNvSpPr/>
          <p:nvPr/>
        </p:nvSpPr>
        <p:spPr>
          <a:xfrm rot="7752941">
            <a:off x="8763714" y="2947140"/>
            <a:ext cx="225070" cy="96372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4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0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14"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0F813-DE25-41A5-9BB3-91A82C7FDBC9}"/>
              </a:ext>
            </a:extLst>
          </p:cNvPr>
          <p:cNvSpPr>
            <a:spLocks noGrp="1"/>
          </p:cNvSpPr>
          <p:nvPr>
            <p:ph type="title"/>
          </p:nvPr>
        </p:nvSpPr>
        <p:spPr>
          <a:xfrm>
            <a:off x="838201" y="3342236"/>
            <a:ext cx="3981854" cy="2216513"/>
          </a:xfrm>
        </p:spPr>
        <p:txBody>
          <a:bodyPr>
            <a:normAutofit/>
          </a:bodyPr>
          <a:lstStyle/>
          <a:p>
            <a:r>
              <a:rPr lang="en-US" dirty="0"/>
              <a:t>Templates</a:t>
            </a:r>
          </a:p>
        </p:txBody>
      </p:sp>
      <p:pic>
        <p:nvPicPr>
          <p:cNvPr id="3" name="Picture 2">
            <a:extLst>
              <a:ext uri="{FF2B5EF4-FFF2-40B4-BE49-F238E27FC236}">
                <a16:creationId xmlns:a16="http://schemas.microsoft.com/office/drawing/2014/main" id="{CA1C8B0A-89D1-53A7-7FB8-3C85B8DF7AE3}"/>
              </a:ext>
            </a:extLst>
          </p:cNvPr>
          <p:cNvPicPr>
            <a:picLocks noChangeAspect="1"/>
          </p:cNvPicPr>
          <p:nvPr/>
        </p:nvPicPr>
        <p:blipFill>
          <a:blip r:embed="rId3"/>
          <a:stretch>
            <a:fillRect/>
          </a:stretch>
        </p:blipFill>
        <p:spPr>
          <a:xfrm>
            <a:off x="838201" y="216205"/>
            <a:ext cx="10872172" cy="2881126"/>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4" name="Content Placeholder 3">
            <a:extLst>
              <a:ext uri="{FF2B5EF4-FFF2-40B4-BE49-F238E27FC236}">
                <a16:creationId xmlns:a16="http://schemas.microsoft.com/office/drawing/2014/main" id="{0BCDD7E5-2728-7FD7-8E7D-23205FD856F3}"/>
              </a:ext>
            </a:extLst>
          </p:cNvPr>
          <p:cNvSpPr>
            <a:spLocks noGrp="1"/>
          </p:cNvSpPr>
          <p:nvPr>
            <p:ph idx="1"/>
          </p:nvPr>
        </p:nvSpPr>
        <p:spPr>
          <a:xfrm>
            <a:off x="4739926" y="3429000"/>
            <a:ext cx="6382966" cy="2216512"/>
          </a:xfrm>
        </p:spPr>
        <p:txBody>
          <a:bodyPr>
            <a:normAutofit fontScale="92500" lnSpcReduction="10000"/>
          </a:bodyPr>
          <a:lstStyle/>
          <a:p>
            <a:r>
              <a:rPr lang="en-US" sz="2200" dirty="0"/>
              <a:t>Standardizing data formatting</a:t>
            </a:r>
          </a:p>
          <a:p>
            <a:r>
              <a:rPr lang="en-US" sz="2200" dirty="0"/>
              <a:t>Machine readability</a:t>
            </a:r>
          </a:p>
          <a:p>
            <a:r>
              <a:rPr lang="en-US" sz="2200" dirty="0"/>
              <a:t>Interoperability</a:t>
            </a:r>
          </a:p>
          <a:p>
            <a:r>
              <a:rPr lang="en-US" sz="2200" dirty="0"/>
              <a:t>FAIR-</a:t>
            </a:r>
            <a:r>
              <a:rPr lang="en-US" sz="2200" dirty="0" err="1"/>
              <a:t>ification</a:t>
            </a:r>
            <a:endParaRPr lang="en-US" sz="2200" dirty="0"/>
          </a:p>
          <a:p>
            <a:r>
              <a:rPr lang="en-US" sz="2200" dirty="0"/>
              <a:t>Analysis of data with more ease and structure</a:t>
            </a:r>
          </a:p>
          <a:p>
            <a:r>
              <a:rPr lang="en-US" sz="2200" dirty="0"/>
              <a:t>Reproducible Research</a:t>
            </a:r>
          </a:p>
        </p:txBody>
      </p:sp>
    </p:spTree>
    <p:extLst>
      <p:ext uri="{BB962C8B-B14F-4D97-AF65-F5344CB8AC3E}">
        <p14:creationId xmlns:p14="http://schemas.microsoft.com/office/powerpoint/2010/main" val="143907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1283D5-D44C-23E4-C88F-D41787E65D33}"/>
              </a:ext>
            </a:extLst>
          </p:cNvPr>
          <p:cNvSpPr txBox="1">
            <a:spLocks/>
          </p:cNvSpPr>
          <p:nvPr/>
        </p:nvSpPr>
        <p:spPr>
          <a:xfrm>
            <a:off x="140474" y="-814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Online R {shiny} dashboard </a:t>
            </a:r>
          </a:p>
        </p:txBody>
      </p:sp>
      <p:pic>
        <p:nvPicPr>
          <p:cNvPr id="2" name="Picture 1">
            <a:extLst>
              <a:ext uri="{FF2B5EF4-FFF2-40B4-BE49-F238E27FC236}">
                <a16:creationId xmlns:a16="http://schemas.microsoft.com/office/drawing/2014/main" id="{24676BD3-412C-371E-D97B-BC339FC20BDB}"/>
              </a:ext>
            </a:extLst>
          </p:cNvPr>
          <p:cNvPicPr>
            <a:picLocks noChangeAspect="1"/>
          </p:cNvPicPr>
          <p:nvPr/>
        </p:nvPicPr>
        <p:blipFill>
          <a:blip r:embed="rId3"/>
          <a:stretch>
            <a:fillRect/>
          </a:stretch>
        </p:blipFill>
        <p:spPr>
          <a:xfrm>
            <a:off x="360000" y="1080000"/>
            <a:ext cx="9641809" cy="4680000"/>
          </a:xfrm>
          <a:prstGeom prst="rect">
            <a:avLst/>
          </a:prstGeom>
        </p:spPr>
      </p:pic>
    </p:spTree>
    <p:extLst>
      <p:ext uri="{BB962C8B-B14F-4D97-AF65-F5344CB8AC3E}">
        <p14:creationId xmlns:p14="http://schemas.microsoft.com/office/powerpoint/2010/main" val="2001612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9B689F2E-26E0-5CE2-054C-93E6AAA86B4B}"/>
              </a:ext>
            </a:extLst>
          </p:cNvPr>
          <p:cNvPicPr>
            <a:picLocks noChangeAspect="1"/>
          </p:cNvPicPr>
          <p:nvPr/>
        </p:nvPicPr>
        <p:blipFill>
          <a:blip r:embed="rId3"/>
          <a:stretch>
            <a:fillRect/>
          </a:stretch>
        </p:blipFill>
        <p:spPr>
          <a:xfrm>
            <a:off x="360000" y="1080000"/>
            <a:ext cx="9556092" cy="4788365"/>
          </a:xfrm>
          <a:prstGeom prst="rect">
            <a:avLst/>
          </a:prstGeom>
        </p:spPr>
      </p:pic>
      <p:sp>
        <p:nvSpPr>
          <p:cNvPr id="5" name="Title 4">
            <a:extLst>
              <a:ext uri="{FF2B5EF4-FFF2-40B4-BE49-F238E27FC236}">
                <a16:creationId xmlns:a16="http://schemas.microsoft.com/office/drawing/2014/main" id="{27DD32D1-6443-F405-E41B-D423921BFCBE}"/>
              </a:ext>
            </a:extLst>
          </p:cNvPr>
          <p:cNvSpPr>
            <a:spLocks noGrp="1"/>
          </p:cNvSpPr>
          <p:nvPr>
            <p:ph type="title"/>
          </p:nvPr>
        </p:nvSpPr>
        <p:spPr>
          <a:xfrm>
            <a:off x="360000" y="0"/>
            <a:ext cx="10515600" cy="1325563"/>
          </a:xfrm>
        </p:spPr>
        <p:txBody>
          <a:bodyPr/>
          <a:lstStyle/>
          <a:p>
            <a:r>
              <a:rPr lang="en-US" b="1" dirty="0"/>
              <a:t>See ‘all’ data, check control settings</a:t>
            </a:r>
          </a:p>
        </p:txBody>
      </p:sp>
    </p:spTree>
    <p:extLst>
      <p:ext uri="{BB962C8B-B14F-4D97-AF65-F5344CB8AC3E}">
        <p14:creationId xmlns:p14="http://schemas.microsoft.com/office/powerpoint/2010/main" val="202016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89591B-A07C-2A10-0CC3-C7F60110B794}"/>
              </a:ext>
            </a:extLst>
          </p:cNvPr>
          <p:cNvPicPr>
            <a:picLocks noChangeAspect="1"/>
          </p:cNvPicPr>
          <p:nvPr/>
        </p:nvPicPr>
        <p:blipFill>
          <a:blip r:embed="rId3"/>
          <a:stretch>
            <a:fillRect/>
          </a:stretch>
        </p:blipFill>
        <p:spPr>
          <a:xfrm>
            <a:off x="360000" y="1080000"/>
            <a:ext cx="9641809" cy="4680000"/>
          </a:xfrm>
          <a:prstGeom prst="rect">
            <a:avLst/>
          </a:prstGeom>
        </p:spPr>
      </p:pic>
      <p:sp>
        <p:nvSpPr>
          <p:cNvPr id="2" name="Title 1">
            <a:extLst>
              <a:ext uri="{FF2B5EF4-FFF2-40B4-BE49-F238E27FC236}">
                <a16:creationId xmlns:a16="http://schemas.microsoft.com/office/drawing/2014/main" id="{4763A28D-A788-B663-FCCE-6F347D8A275C}"/>
              </a:ext>
            </a:extLst>
          </p:cNvPr>
          <p:cNvSpPr>
            <a:spLocks noGrp="1"/>
          </p:cNvSpPr>
          <p:nvPr>
            <p:ph type="title"/>
          </p:nvPr>
        </p:nvSpPr>
        <p:spPr>
          <a:xfrm>
            <a:off x="212558" y="-104107"/>
            <a:ext cx="10515600" cy="1325563"/>
          </a:xfrm>
        </p:spPr>
        <p:txBody>
          <a:bodyPr/>
          <a:lstStyle/>
          <a:p>
            <a:r>
              <a:rPr lang="en-US" b="1" dirty="0"/>
              <a:t>Inspect Dose Effect curves</a:t>
            </a:r>
          </a:p>
        </p:txBody>
      </p:sp>
    </p:spTree>
    <p:extLst>
      <p:ext uri="{BB962C8B-B14F-4D97-AF65-F5344CB8AC3E}">
        <p14:creationId xmlns:p14="http://schemas.microsoft.com/office/powerpoint/2010/main" val="3466746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B51D3A-2B06-309D-1B11-CAA3ADF3DBAB}"/>
              </a:ext>
            </a:extLst>
          </p:cNvPr>
          <p:cNvPicPr>
            <a:picLocks noChangeAspect="1"/>
          </p:cNvPicPr>
          <p:nvPr/>
        </p:nvPicPr>
        <p:blipFill>
          <a:blip r:embed="rId3"/>
          <a:stretch>
            <a:fillRect/>
          </a:stretch>
        </p:blipFill>
        <p:spPr>
          <a:xfrm>
            <a:off x="360000" y="1080000"/>
            <a:ext cx="9673350" cy="4680000"/>
          </a:xfrm>
          <a:prstGeom prst="rect">
            <a:avLst/>
          </a:prstGeom>
        </p:spPr>
      </p:pic>
      <p:sp>
        <p:nvSpPr>
          <p:cNvPr id="7" name="Title 6">
            <a:extLst>
              <a:ext uri="{FF2B5EF4-FFF2-40B4-BE49-F238E27FC236}">
                <a16:creationId xmlns:a16="http://schemas.microsoft.com/office/drawing/2014/main" id="{975FA6D5-D2FE-3658-C41F-49D2B5C1C73F}"/>
              </a:ext>
            </a:extLst>
          </p:cNvPr>
          <p:cNvSpPr>
            <a:spLocks noGrp="1"/>
          </p:cNvSpPr>
          <p:nvPr>
            <p:ph type="title"/>
          </p:nvPr>
        </p:nvSpPr>
        <p:spPr>
          <a:xfrm>
            <a:off x="162426" y="-115407"/>
            <a:ext cx="11867147" cy="1325563"/>
          </a:xfrm>
        </p:spPr>
        <p:txBody>
          <a:bodyPr/>
          <a:lstStyle/>
          <a:p>
            <a:r>
              <a:rPr lang="en-US" b="1" dirty="0"/>
              <a:t>Perform Dunnett, with/without equal variance</a:t>
            </a:r>
          </a:p>
        </p:txBody>
      </p:sp>
      <p:grpSp>
        <p:nvGrpSpPr>
          <p:cNvPr id="3" name="Group 2">
            <a:extLst>
              <a:ext uri="{FF2B5EF4-FFF2-40B4-BE49-F238E27FC236}">
                <a16:creationId xmlns:a16="http://schemas.microsoft.com/office/drawing/2014/main" id="{B78CD7EB-E58F-3FB3-8511-03F2E1D5E807}"/>
              </a:ext>
            </a:extLst>
          </p:cNvPr>
          <p:cNvGrpSpPr/>
          <p:nvPr/>
        </p:nvGrpSpPr>
        <p:grpSpPr>
          <a:xfrm>
            <a:off x="360000" y="3637484"/>
            <a:ext cx="6666876" cy="3089780"/>
            <a:chOff x="360000" y="3637484"/>
            <a:chExt cx="6666876" cy="3089780"/>
          </a:xfrm>
        </p:grpSpPr>
        <p:pic>
          <p:nvPicPr>
            <p:cNvPr id="6" name="Picture 5">
              <a:extLst>
                <a:ext uri="{FF2B5EF4-FFF2-40B4-BE49-F238E27FC236}">
                  <a16:creationId xmlns:a16="http://schemas.microsoft.com/office/drawing/2014/main" id="{352859D0-9692-A139-A3E4-A3D564BE4244}"/>
                </a:ext>
              </a:extLst>
            </p:cNvPr>
            <p:cNvPicPr>
              <a:picLocks noChangeAspect="1"/>
            </p:cNvPicPr>
            <p:nvPr/>
          </p:nvPicPr>
          <p:blipFill>
            <a:blip r:embed="rId4"/>
            <a:stretch>
              <a:fillRect/>
            </a:stretch>
          </p:blipFill>
          <p:spPr>
            <a:xfrm>
              <a:off x="360000" y="3637484"/>
              <a:ext cx="6666876" cy="3089780"/>
            </a:xfrm>
            <a:prstGeom prst="rect">
              <a:avLst/>
            </a:prstGeom>
          </p:spPr>
        </p:pic>
        <p:sp>
          <p:nvSpPr>
            <p:cNvPr id="2" name="Rounded Rectangle 1">
              <a:extLst>
                <a:ext uri="{FF2B5EF4-FFF2-40B4-BE49-F238E27FC236}">
                  <a16:creationId xmlns:a16="http://schemas.microsoft.com/office/drawing/2014/main" id="{4E895778-A5FB-A22C-B386-1305CB2E2512}"/>
                </a:ext>
              </a:extLst>
            </p:cNvPr>
            <p:cNvSpPr/>
            <p:nvPr/>
          </p:nvSpPr>
          <p:spPr>
            <a:xfrm>
              <a:off x="360000" y="6441989"/>
              <a:ext cx="1394659" cy="2852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spTree>
    <p:extLst>
      <p:ext uri="{BB962C8B-B14F-4D97-AF65-F5344CB8AC3E}">
        <p14:creationId xmlns:p14="http://schemas.microsoft.com/office/powerpoint/2010/main" val="39780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6391</TotalTime>
  <Words>1753</Words>
  <Application>Microsoft Macintosh PowerPoint</Application>
  <PresentationFormat>Widescreen</PresentationFormat>
  <Paragraphs>152</Paragraphs>
  <Slides>13</Slides>
  <Notes>12</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The power of Data Science in EFRO-ToxFlow</vt:lpstr>
      <vt:lpstr>Our super team!</vt:lpstr>
      <vt:lpstr>Exposure experiments with C.elegans [Biosorter]</vt:lpstr>
      <vt:lpstr>Collaboration on the data</vt:lpstr>
      <vt:lpstr>Templates</vt:lpstr>
      <vt:lpstr>PowerPoint Presentation</vt:lpstr>
      <vt:lpstr>See ‘all’ data, check control settings</vt:lpstr>
      <vt:lpstr>Inspect Dose Effect curves</vt:lpstr>
      <vt:lpstr>Perform Dunnett, with/without equal variance</vt:lpstr>
      <vt:lpstr>27 unique experiments  with 26 test compounds</vt:lpstr>
      <vt:lpstr>Dose response curves, per experiment</vt:lpstr>
      <vt:lpstr>Next steps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druppers</dc:creator>
  <cp:lastModifiedBy>Marie Corradi</cp:lastModifiedBy>
  <cp:revision>41</cp:revision>
  <dcterms:created xsi:type="dcterms:W3CDTF">2022-11-07T16:45:30Z</dcterms:created>
  <dcterms:modified xsi:type="dcterms:W3CDTF">2022-12-01T12:56:46Z</dcterms:modified>
</cp:coreProperties>
</file>